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9" r:id="rId30"/>
    <p:sldId id="286" r:id="rId31"/>
    <p:sldId id="288" r:id="rId32"/>
    <p:sldId id="287" r:id="rId33"/>
    <p:sldId id="290" r:id="rId3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96CA1-217C-4C25-A8D6-EB3145CBF8F5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3EACE-4656-4723-978C-9612F50D9443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4230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BD7AC3-8D7B-4FDE-8BA6-0E4EF1A94DBA}" type="datetimeFigureOut">
              <a:rPr lang="el-GR" smtClean="0"/>
              <a:pPr/>
              <a:t>1/4/2013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9DD894B-4302-48F8-A5CA-8440325FD279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3pek.att.sch.gr/docs/eidikh_agvgh/epimorfotikoYliko/deigmatiko.pdf" TargetMode="External"/><Relationship Id="rId2" Type="http://schemas.openxmlformats.org/officeDocument/2006/relationships/hyperlink" Target="http://3pek.att.sch.gr/docs/eidikh_agvgh/epimorfotikoYliko/BOOKFinal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_popup?v=VumaWumENEk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_popup?v=VumaWumENEk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anagnostoy.maria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357298"/>
            <a:ext cx="8001056" cy="1865327"/>
          </a:xfrm>
        </p:spPr>
        <p:txBody>
          <a:bodyPr/>
          <a:lstStyle/>
          <a:p>
            <a:r>
              <a:rPr lang="el-GR" sz="3200" dirty="0" smtClean="0"/>
              <a:t>Διάχυτες Αναπτυξιακές Διαταραχές.</a:t>
            </a:r>
            <a:br>
              <a:rPr lang="el-GR" sz="3200" dirty="0" smtClean="0"/>
            </a:br>
            <a:r>
              <a:rPr lang="el-GR" sz="3200" dirty="0" smtClean="0"/>
              <a:t> Αξιολόγηση και παιδαγωγική</a:t>
            </a:r>
            <a:r>
              <a:rPr sz="3200" dirty="0" smtClean="0"/>
              <a:t> </a:t>
            </a:r>
            <a:r>
              <a:rPr lang="el-GR" sz="3200" dirty="0" smtClean="0"/>
              <a:t>αντιμετώπιση</a:t>
            </a:r>
            <a:endParaRPr lang="el-G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3505200"/>
            <a:ext cx="6176978" cy="1447800"/>
          </a:xfrm>
        </p:spPr>
        <p:txBody>
          <a:bodyPr/>
          <a:lstStyle/>
          <a:p>
            <a:pPr algn="r"/>
            <a:r>
              <a:rPr lang="el-GR" sz="2400" dirty="0" smtClean="0"/>
              <a:t>Εισηγήτρια: Αναγνώστου Μαρία</a:t>
            </a:r>
          </a:p>
          <a:p>
            <a:pPr algn="r"/>
            <a:r>
              <a:rPr lang="el-GR" sz="2400" dirty="0" smtClean="0"/>
              <a:t>Νηπιαγωγός - Δασκάλα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296974"/>
          </a:xfrm>
        </p:spPr>
        <p:txBody>
          <a:bodyPr>
            <a:noAutofit/>
          </a:bodyPr>
          <a:lstStyle/>
          <a:p>
            <a:r>
              <a:rPr lang="el-GR" sz="3600" dirty="0" smtClean="0"/>
              <a:t>Ενθάρρυνση της επικοινωνίας με το μαθητή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71678"/>
            <a:ext cx="7772400" cy="3948122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Σταματάτε, ακούτε και περιμένετε.</a:t>
            </a:r>
          </a:p>
          <a:p>
            <a:r>
              <a:rPr lang="el-GR" sz="3200" dirty="0" smtClean="0"/>
              <a:t>Απαντήστε θετικά στις προσπάθειες.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Κοινωνική Υποστήριξη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r>
              <a:rPr lang="el-GR" sz="3200" dirty="0" smtClean="0"/>
              <a:t>Προστατεύστε το παιδί από την κακομεταχείριση και την κοροιδία.</a:t>
            </a:r>
          </a:p>
          <a:p>
            <a:r>
              <a:rPr lang="el-GR" sz="3200" dirty="0" smtClean="0"/>
              <a:t>Επιβραβεύστε τους μαθητές όταν του συμπεριφέρονται με συμπάθεια.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571480"/>
            <a:ext cx="8186766" cy="5572164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Δημιουργήστε συνεργατικές κατάστάσεις μάθησης (ομάδες).</a:t>
            </a:r>
          </a:p>
          <a:p>
            <a:r>
              <a:rPr lang="el-GR" sz="2800" dirty="0" smtClean="0"/>
              <a:t>Δημιουργήστε ένα «σύστημα συντρόφου – ων» σε κάθε τάξη.</a:t>
            </a:r>
          </a:p>
          <a:p>
            <a:r>
              <a:rPr lang="el-GR" sz="2800" dirty="0" smtClean="0"/>
              <a:t>Συμπεριλάβετε στο πρόγραμμα χρόνο.</a:t>
            </a:r>
          </a:p>
          <a:p>
            <a:r>
              <a:rPr lang="el-GR" sz="2800" dirty="0" smtClean="0"/>
              <a:t>Δώστε του την ευκαιρία να αναπτύξει συγκεκριμένες δεξιότητες (π.χ.  να μοιράζει τετράδια, να βρέξει σφουγγάρι κτλ).</a:t>
            </a:r>
          </a:p>
          <a:p>
            <a:r>
              <a:rPr lang="el-GR" sz="2800" dirty="0" smtClean="0"/>
              <a:t>Δομήστε δραστηριότητες όπου θα υπάρχουν τρόποι αλληλεπίδρασης.</a:t>
            </a:r>
          </a:p>
          <a:p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758138" cy="1203348"/>
          </a:xfrm>
        </p:spPr>
        <p:txBody>
          <a:bodyPr>
            <a:noAutofit/>
          </a:bodyPr>
          <a:lstStyle/>
          <a:p>
            <a:r>
              <a:rPr lang="el-GR" sz="3600" dirty="0" smtClean="0"/>
              <a:t>Ερεθίσματα</a:t>
            </a:r>
            <a:r>
              <a:rPr lang="el-GR" sz="2800" dirty="0" smtClean="0"/>
              <a:t> – </a:t>
            </a:r>
            <a:r>
              <a:rPr lang="el-GR" sz="3600" dirty="0" smtClean="0"/>
              <a:t>Παραδείγματα από την προσωμοίωση.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r>
              <a:rPr lang="el-GR" sz="2800" dirty="0" smtClean="0"/>
              <a:t>Τη σειρά στη συνομιλία.</a:t>
            </a:r>
          </a:p>
          <a:p>
            <a:r>
              <a:rPr lang="el-GR" sz="2800" dirty="0" smtClean="0"/>
              <a:t>Τη διαπραγμάτευση.</a:t>
            </a:r>
          </a:p>
          <a:p>
            <a:r>
              <a:rPr lang="el-GR" sz="2800" dirty="0" smtClean="0"/>
              <a:t>Την αποδοχή των απαντήσεων των άλλων.</a:t>
            </a:r>
          </a:p>
          <a:p>
            <a:r>
              <a:rPr lang="el-GR" sz="2800" dirty="0" smtClean="0"/>
              <a:t>Την αποδοχή των επιτυχιών των άλλων.</a:t>
            </a:r>
          </a:p>
          <a:p>
            <a:r>
              <a:rPr lang="el-GR" sz="2800" dirty="0" smtClean="0"/>
              <a:t>Την ανάληψη αρχηγίας.</a:t>
            </a:r>
          </a:p>
          <a:p>
            <a:r>
              <a:rPr lang="el-GR" sz="2800" dirty="0" smtClean="0"/>
              <a:t>Το πείραγμα και το αστείο.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dirty="0" smtClean="0"/>
              <a:t>Κοινωνική Υποστήριξη</a:t>
            </a:r>
            <a:endParaRPr lang="el-GR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57364"/>
            <a:ext cx="7772400" cy="4162436"/>
          </a:xfrm>
        </p:spPr>
        <p:txBody>
          <a:bodyPr/>
          <a:lstStyle/>
          <a:p>
            <a:r>
              <a:rPr lang="el-GR" sz="2800" dirty="0" smtClean="0"/>
              <a:t>Μοιραστείτε τα δικά του ενδιαφέροντα (αεροπλάνα – καραγκιόζης  οδοντίατρος).</a:t>
            </a:r>
          </a:p>
          <a:p>
            <a:r>
              <a:rPr lang="el-GR" sz="2800" dirty="0" smtClean="0"/>
              <a:t>Εξατομικεύστε κοινωνικές ιστορίες.</a:t>
            </a:r>
          </a:p>
          <a:p>
            <a:r>
              <a:rPr lang="el-GR" sz="2800" dirty="0" smtClean="0"/>
              <a:t>Αγνοείστε εκείνες που είναι απλά «περίεργες» συμπεριφορές.</a:t>
            </a:r>
          </a:p>
          <a:p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400" dirty="0" smtClean="0"/>
              <a:t>Περιβάλλον και ρουτίνες</a:t>
            </a:r>
            <a:endParaRPr lang="el-G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 lnSpcReduction="10000"/>
          </a:bodyPr>
          <a:lstStyle/>
          <a:p>
            <a:r>
              <a:rPr lang="el-GR" sz="3600" dirty="0" smtClean="0"/>
              <a:t>Μιλάτε του σε καταστάσεις άγχους ή απομακρύνετέ τον από αυτές.</a:t>
            </a:r>
          </a:p>
          <a:p>
            <a:r>
              <a:rPr lang="el-GR" sz="3600" dirty="0" smtClean="0"/>
              <a:t>Μειώστε τη φασαρία, τα οπτικά ερεθίσματα, τις μυρωδιές.</a:t>
            </a:r>
          </a:p>
          <a:p>
            <a:r>
              <a:rPr lang="el-GR" sz="3600" dirty="0" smtClean="0"/>
              <a:t>Επιτρέψτε την ευαισθησία στο άγγιγμα.</a:t>
            </a:r>
            <a:endParaRPr lang="el-G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Παρουσίαση των υλικών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Χρησιμοποιήστε τη διδασκαλία μέσω ενός μαθητή.</a:t>
            </a:r>
            <a:endParaRPr lang="el-GR" dirty="0"/>
          </a:p>
        </p:txBody>
      </p:sp>
      <p:pic>
        <p:nvPicPr>
          <p:cNvPr id="4098" name="Picture 2" descr="C:\Documents and Settings\PC Sofia\Local Settings\Temporary Internet files\Content.IE5\WPCPTSB0\MC90005915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7259" y="2586380"/>
            <a:ext cx="1789481" cy="1685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Αξιολόγηση και Εργασία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Επιτρέψτε περισσότερο χρόνο.</a:t>
            </a:r>
          </a:p>
          <a:p>
            <a:r>
              <a:rPr lang="el-GR" dirty="0" smtClean="0"/>
              <a:t>Επεκτείνετε τη μάθηση σε πραγματικές καταστάσεις.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dirty="0" smtClean="0"/>
              <a:t>Έλεγχος της συμπεριφοράς από το ίδιο το παιδί.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00240"/>
            <a:ext cx="8186766" cy="4125923"/>
          </a:xfrm>
        </p:spPr>
        <p:txBody>
          <a:bodyPr/>
          <a:lstStyle/>
          <a:p>
            <a:r>
              <a:rPr lang="el-GR" sz="2800" dirty="0" smtClean="0"/>
              <a:t>Συμπεριλάβετε στο καθημερινό πρόγραμμα τα ενδιαφέροντα και τις δυνατότητές του.</a:t>
            </a:r>
          </a:p>
          <a:p>
            <a:r>
              <a:rPr lang="el-GR" sz="2800" dirty="0" smtClean="0"/>
              <a:t>Ενθαρρύνετε τις επιλογές και τη λήψη αποφάσεων.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15370" cy="1225536"/>
          </a:xfrm>
        </p:spPr>
        <p:txBody>
          <a:bodyPr>
            <a:noAutofit/>
          </a:bodyPr>
          <a:lstStyle/>
          <a:p>
            <a:r>
              <a:rPr lang="el-GR" sz="3200" dirty="0" smtClean="0"/>
              <a:t>Αποφύγετε την τιμωρία για τη συμπεριφορά  που είναι μέρος της διαταραχής: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143116"/>
            <a:ext cx="7772400" cy="3876684"/>
          </a:xfrm>
        </p:spPr>
        <p:txBody>
          <a:bodyPr/>
          <a:lstStyle/>
          <a:p>
            <a:r>
              <a:rPr lang="el-GR" dirty="0" smtClean="0"/>
              <a:t>Έχει έλλειψη «σεβασμού» για τους άλλους.</a:t>
            </a:r>
          </a:p>
          <a:p>
            <a:r>
              <a:rPr lang="el-GR" dirty="0" smtClean="0"/>
              <a:t>Επαναλαμβάνει λέξεις ή φράσεις.</a:t>
            </a:r>
          </a:p>
          <a:p>
            <a:r>
              <a:rPr lang="el-GR" dirty="0" smtClean="0"/>
              <a:t>Αναστατώνεται με πολύ κόσμο ή με τη φασαρία (σχολικές γιορτές).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Χρονοδιάγραμμα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55576" y="1484785"/>
          <a:ext cx="7901014" cy="4536503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2191637"/>
                <a:gridCol w="5709377"/>
              </a:tblGrid>
              <a:tr h="1002926">
                <a:tc>
                  <a:txBody>
                    <a:bodyPr/>
                    <a:lstStyle/>
                    <a:p>
                      <a:r>
                        <a:rPr lang="el-GR" dirty="0" smtClean="0"/>
                        <a:t>14:30 – 15:15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Γνωριμία – Κανόνες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589361">
                <a:tc>
                  <a:txBody>
                    <a:bodyPr/>
                    <a:lstStyle/>
                    <a:p>
                      <a:r>
                        <a:rPr lang="el-GR" dirty="0" smtClean="0"/>
                        <a:t>15:15 – 16:00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Προσομοίωση </a:t>
                      </a:r>
                      <a:r>
                        <a:rPr lang="el-GR" baseline="0" dirty="0" smtClean="0"/>
                        <a:t> τάξης:</a:t>
                      </a:r>
                    </a:p>
                    <a:p>
                      <a:r>
                        <a:rPr lang="el-GR" baseline="0" dirty="0" smtClean="0"/>
                        <a:t>Ευέλικτη  Ζώνη- Οδοντίατρος.</a:t>
                      </a:r>
                    </a:p>
                    <a:p>
                      <a:r>
                        <a:rPr lang="el-GR" baseline="0" dirty="0" smtClean="0"/>
                        <a:t>Αξιολόγηση- Τρόποι Αντιμετώπισης.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r>
                        <a:rPr lang="el-GR" dirty="0" smtClean="0"/>
                        <a:t>16:15 – 17:00</a:t>
                      </a:r>
                      <a:endParaRPr lang="el-GR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baseline="0" dirty="0" smtClean="0"/>
                        <a:t>Βίντεο- Διαφάνειες</a:t>
                      </a:r>
                    </a:p>
                    <a:p>
                      <a:r>
                        <a:rPr lang="el-GR" baseline="0" dirty="0" smtClean="0"/>
                        <a:t>Έντυπα – Σχόλια</a:t>
                      </a:r>
                    </a:p>
                    <a:p>
                      <a:r>
                        <a:rPr lang="el-GR" baseline="0" dirty="0" smtClean="0"/>
                        <a:t>Παιχνίδια - Βίντεο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Εργασία στο σπίτι 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Όχι περισσότερο από μία ώρα κάθε απόγευμα.</a:t>
            </a:r>
            <a:endParaRPr lang="el-GR" dirty="0"/>
          </a:p>
        </p:txBody>
      </p:sp>
      <p:pic>
        <p:nvPicPr>
          <p:cNvPr id="5122" name="Picture 2" descr="C:\Documents and Settings\PC Sofia\Local Settings\Temporary Internet files\Content.IE5\EX0O5Q1K\MC9002321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00306"/>
            <a:ext cx="2605995" cy="2674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2800" b="1" dirty="0" smtClean="0"/>
              <a:t>Κ</a:t>
            </a:r>
            <a:r>
              <a:rPr lang="el-GR" sz="28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οινωνικές δεξιότητες που μπορεί να είναι μια προσωπική πρόκληση{ </a:t>
            </a:r>
            <a:r>
              <a:rPr lang="el-GR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η δική μου περίπτωση?] </a:t>
            </a:r>
            <a:endParaRPr lang="el-GR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500175"/>
            <a:ext cx="8281998" cy="43577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Προσωπική οργάνωση / αυτοέλεγχος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να περιμένει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τελειώνει την εργασία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φροντίσει τα πράγματά του και τα πράγματα του σχολείου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μείνει σιωπηλός όταν χρειάζεται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μιλάει όταν του μιλούν, ιδιαίτερα όταν του κάνουν μια ερώτηση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δουλέψει από μόνος του, χωρίς να ενοχλεί τους άλλους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προετοιμαστεί για τις δραστηριότητες και τα μαθήματά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είναι συνεπής στις εργασίες του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αλλάξει δραστηριότητα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τον διορθώσουν</a:t>
            </a:r>
          </a:p>
          <a:p>
            <a:r>
              <a:rPr lang="el-GR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δεχθεί ότι τα λάθη μπορεί να διορθωθούν.</a:t>
            </a:r>
            <a:endParaRPr lang="el-GR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85852" y="6072206"/>
            <a:ext cx="723900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Οι φόρμες</a:t>
            </a:r>
            <a:r>
              <a:rPr kumimoji="0" lang="el-GR" sz="16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είναι από το εγχέιρίδιο τεχνικής υποστήριξης για τον Αυτισμό και αποτελούν πολύτιμη πληροφόρηση για τους γονείς και τους εκπαιδευτικούς.</a:t>
            </a:r>
            <a:endParaRPr kumimoji="0" lang="el-GR" sz="1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285720" y="6143644"/>
            <a:ext cx="714380" cy="35719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allAtOnce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810504" cy="608034"/>
          </a:xfrm>
        </p:spPr>
        <p:txBody>
          <a:bodyPr>
            <a:normAutofit fontScale="90000"/>
          </a:bodyPr>
          <a:lstStyle/>
          <a:p>
            <a:r>
              <a:rPr lang="el-GR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Αμοιβαία συναλλαγή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429288"/>
          </a:xfrm>
        </p:spPr>
        <p:txBody>
          <a:bodyPr>
            <a:noAutofit/>
          </a:bodyPr>
          <a:lstStyle/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μιμηθεί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μοιραστεί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πάρει τη σειρά του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καθίσει και να συμμετέχει στην ομάδα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διαπραγματευτεί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εισάγει την κοινωνική συναλλαγή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επιτύχει την κοινή προσοχή (δείχνω, κοιτάζω, μιλάω)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παίξει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χαιρετήσει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καλοπιάσει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προσφέρει βοήθεια, ανακούφιση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προσκαλέσει άλλους να συμμετέχουν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επιβεβαίωση, επιβράβευση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μια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χάρη</a:t>
            </a:r>
            <a:r>
              <a:rPr lang="en-US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κουτσομπολέψει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τραβήξει την προσοχή με συγκεκριμένο τρόπο, σηκώνοντας το </a:t>
            </a:r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χέρι</a:t>
            </a:r>
            <a:endParaRPr lang="el-GR" sz="17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φροντίσει κάποιον που χτύπησε ή είναι άρρωστος, χωρίς να γελάει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δώσει στους άλλους να καταλάβουν ότι χτύπησε ή ότι είναι άρρωστος</a:t>
            </a:r>
          </a:p>
          <a:p>
            <a:r>
              <a:rPr lang="el-GR" sz="17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17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ζητήσει σε κάποιον να παίξουν ή να κάνουν μια δραστηριότητα</a:t>
            </a:r>
            <a:endParaRPr lang="el-GR" sz="1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Κατάλληλη ανταπόδοση της κοινωνικής συναλλαγής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ακούσει προσεκτικά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σχολιάσει πάνω σε ένα συγκεκριμένο θέμα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απαντήσει σε ερωτήσεις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χρησιμοποιήσει με αξιοπιστία το Ναι/ όχι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δεχτεί βοήθεια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αποδεχθεί ότι μερικά πράγματα είναι αδύνατα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απαντήσει στο πείραγμα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επιλογές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μοιραστεί τη χαρά του άλλου</a:t>
            </a:r>
          </a:p>
          <a:p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την κατάλληλη βλεματική επαφή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r>
              <a:rPr lang="el-GR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Τρόπος συναλλαγής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Δυσκολεύεται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είναι ευγενικός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καλός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νοιάζεται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μην είναι πολυλογάς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ευγενικός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 χτυπάει, να μην κλωτσάει, να μη βρίζει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κοιτάζει αυτόν που μιλάει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μη φεύγει όταν κάποιος μιλάει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κρατά την απαραίτητη απόσταση από τον άλλον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143932" cy="1225536"/>
          </a:xfrm>
        </p:spPr>
        <p:txBody>
          <a:bodyPr>
            <a:noAutofit/>
          </a:bodyPr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Συγκεκριμένη συμπεριφορά κατά τη μάθηση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43050"/>
            <a:ext cx="7772400" cy="4376750"/>
          </a:xfrm>
        </p:spPr>
        <p:txBody>
          <a:bodyPr/>
          <a:lstStyle/>
          <a:p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ξέρει πώς να συμπεριφέρεται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τους ομηλίκους, όχι με τους ενήλικες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Στην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εκκλησία, στο σχολείο, στο σπίτι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Στο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γήπεδο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ένα μαγαζί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τους ξένους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Τι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και πού είναι ιδιωτικός χώρος</a:t>
            </a:r>
          </a:p>
          <a:p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Με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τα πρόσωπα εξουσίας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Αφηρημένες κοινωνικές έννοιες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Δεν κατανοεί πως πρέπει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καλός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συγχρονίζεται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δίκαιος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δείχνει φιλία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είναι ευγενικός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δείχνει καλοσύνη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κάνει το καλύτερο για τον άλλον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φροντίζει</a:t>
            </a:r>
          </a:p>
          <a:p>
            <a:pPr lvl="1"/>
            <a:r>
              <a:rPr lang="el-GR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εκτιμά το χιούμορ</a:t>
            </a:r>
            <a:endParaRPr lang="el-G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r>
              <a:rPr lang="el-GR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Συμπεριφορά στην ομάδα</a:t>
            </a:r>
            <a:endParaRPr lang="el-G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Έχει δυσκολίες στο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έρχεται όταν τον καλούν στην ομάδα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παραμένει σε συγκεκριμένα μέρη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συμμετέχει στην ομάδα</a:t>
            </a:r>
          </a:p>
          <a:p>
            <a:r>
              <a:rPr lang="el-GR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ακολουθεί τους κανόνες της ομάδας: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μιλάει ένας κάθε φορά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καθαρίζει, να μαζεύει,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φεύγει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περπατάει, να κάθεται ήσυχος,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ψηφίζει – κανόνες πλειοψηφίας</a:t>
            </a:r>
          </a:p>
          <a:p>
            <a:pPr lvl="1"/>
            <a:r>
              <a:rPr lang="el-GR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να </a:t>
            </a:r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κερδίζει και να χάνει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/>
          <a:lstStyle/>
          <a:p>
            <a:r>
              <a:rPr lang="el-GR" sz="3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Προφίλ αξιολόγησης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357298"/>
            <a:ext cx="8043890" cy="4929222"/>
          </a:xfrm>
        </p:spPr>
        <p:txBody>
          <a:bodyPr>
            <a:normAutofit fontScale="92500" lnSpcReduction="10000"/>
          </a:bodyPr>
          <a:lstStyle/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Όνομα __________________________________________Χρονολογική Ηλικία_______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Σχολική Περίοδος: Από ________________έως_______________</a:t>
            </a:r>
          </a:p>
          <a:p>
            <a:r>
              <a:rPr lang="el-G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Παρούσα κατάσταση: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Διαγνωστικά κριτήρια που χορηγήθηκαν και ημερομηνία χορήγησης:</a:t>
            </a:r>
          </a:p>
          <a:p>
            <a:r>
              <a:rPr lang="el-GR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Τομείς μάθησης και συμπεριφοράς που ελέγχθηκαν: (ενδεικτικά)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Γλώσσα: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Κοινωνικότητα: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Λεπτή κινητικότητα: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Αδρή κινητικότητα: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Αυτοεξυπηρέτηση: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Γνωστική ανάπτυξη/Αντίληψη:</a:t>
            </a:r>
          </a:p>
          <a:p>
            <a:r>
              <a:rPr lang="el-GR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Σχόλια:</a:t>
            </a: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2 Παιχνίδια για τον αυτισμό και όχι μόνο…</a:t>
            </a:r>
            <a:endParaRPr lang="el-G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l-GR" sz="3200" dirty="0" smtClean="0"/>
              <a:t>Δεν παίρνουμε το λόγο χωρίς να σηκώσουμε το χέρι μας.</a:t>
            </a:r>
          </a:p>
          <a:p>
            <a:r>
              <a:rPr lang="el-GR" sz="3200" dirty="0" smtClean="0"/>
              <a:t>Απαγορεύεται η χρήση κινητών τηλεφώνων κατά τη διάρκεια του μαθήματος.</a:t>
            </a:r>
          </a:p>
          <a:p>
            <a:r>
              <a:rPr lang="el-GR" sz="3200" dirty="0" smtClean="0"/>
              <a:t>Να προσπαθήσουμε να μείνουμε στο ήδη επιλεγμένο θέμα.</a:t>
            </a:r>
          </a:p>
          <a:p>
            <a:r>
              <a:rPr lang="el-GR" sz="3200" dirty="0" smtClean="0"/>
              <a:t>Να οπλιστούμε με πολύ χαμόγελο, διάθεση και ενδιαφέρον.</a:t>
            </a:r>
          </a:p>
          <a:p>
            <a:endParaRPr lang="el-GR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4800" dirty="0" smtClean="0"/>
              <a:t>Κανόνες</a:t>
            </a:r>
            <a:endParaRPr lang="el-GR" dirty="0"/>
          </a:p>
        </p:txBody>
      </p:sp>
      <p:pic>
        <p:nvPicPr>
          <p:cNvPr id="7170" name="Picture 2" descr="C:\Documents and Settings\PC Sofia\Local Settings\Temporary Internet files\Content.IE5\A7AD1AEP\MC90043483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142852"/>
            <a:ext cx="1285878" cy="1285878"/>
          </a:xfrm>
          <a:prstGeom prst="rect">
            <a:avLst/>
          </a:prstGeom>
          <a:noFill/>
        </p:spPr>
      </p:pic>
      <p:pic>
        <p:nvPicPr>
          <p:cNvPr id="7171" name="Picture 3" descr="C:\Documents and Settings\PC Sofia\Local Settings\Temporary Internet files\Content.IE5\W3K2BYDB\MC90043778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500702"/>
            <a:ext cx="1267255" cy="1111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71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PC Sofia\Local Settings\Temporary Internet files\Content.IE5\8R493OOC\MC900438249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14348" y="3571876"/>
            <a:ext cx="2564924" cy="2373317"/>
          </a:xfrm>
          <a:prstGeom prst="rect">
            <a:avLst/>
          </a:prstGeom>
          <a:noFill/>
        </p:spPr>
      </p:pic>
      <p:sp>
        <p:nvSpPr>
          <p:cNvPr id="6" name="Oval Callout 5"/>
          <p:cNvSpPr/>
          <p:nvPr/>
        </p:nvSpPr>
        <p:spPr>
          <a:xfrm>
            <a:off x="3643306" y="1000108"/>
            <a:ext cx="4786346" cy="2643206"/>
          </a:xfrm>
          <a:prstGeom prst="wedgeEllipseCallout">
            <a:avLst>
              <a:gd name="adj1" fmla="val -53909"/>
              <a:gd name="adj2" fmla="val 59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</a:t>
            </a:r>
            <a:r>
              <a:rPr lang="el-GR" sz="2800" dirty="0" smtClean="0"/>
              <a:t>υχαριστούμε πολύ για τη συμμετοχή και συνεργασία !</a:t>
            </a:r>
            <a:endParaRPr lang="el-G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Πηγές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το </a:t>
            </a:r>
            <a:r>
              <a:rPr lang="el-GR" dirty="0" smtClean="0">
                <a:hlinkClick r:id="rId2"/>
              </a:rPr>
              <a:t>υλικό του Υπουργείου</a:t>
            </a:r>
            <a:r>
              <a:rPr lang="el-GR" dirty="0" smtClean="0"/>
              <a:t> και το </a:t>
            </a:r>
            <a:r>
              <a:rPr lang="el-GR" dirty="0" smtClean="0">
                <a:hlinkClick r:id="rId3"/>
              </a:rPr>
              <a:t>δειγματικό υλικό</a:t>
            </a:r>
            <a:r>
              <a:rPr lang="el-GR" dirty="0" smtClean="0"/>
              <a:t> που το συνοδεύει, αναρτημένο στο 3</a:t>
            </a:r>
            <a:r>
              <a:rPr lang="el-GR" baseline="30000" dirty="0" smtClean="0"/>
              <a:t>ο</a:t>
            </a:r>
            <a:r>
              <a:rPr lang="el-GR" dirty="0" smtClean="0"/>
              <a:t> ΠΕΚ.</a:t>
            </a:r>
          </a:p>
          <a:p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b="1" dirty="0" smtClean="0"/>
              <a:t> </a:t>
            </a:r>
            <a:r>
              <a:rPr lang="el-GR" b="1" dirty="0" err="1" smtClean="0"/>
              <a:t>je</a:t>
            </a:r>
            <a:r>
              <a:rPr lang="el-GR" b="1" dirty="0" smtClean="0"/>
              <a:t> </a:t>
            </a:r>
            <a:r>
              <a:rPr lang="el-GR" b="1" dirty="0" err="1" smtClean="0"/>
              <a:t>m'appelle</a:t>
            </a:r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dirty="0" smtClean="0"/>
              <a:t> </a:t>
            </a:r>
          </a:p>
          <a:p>
            <a:pPr>
              <a:buNone/>
            </a:pPr>
            <a:r>
              <a:rPr lang="el-GR" b="1" u="sng" dirty="0" smtClean="0">
                <a:hlinkClick r:id="rId4"/>
              </a:rPr>
              <a:t>http://www.youtube.com/watch_popup?v=VumaWumENEk</a:t>
            </a:r>
            <a:endParaRPr lang="el-GR" b="1" u="sng" dirty="0" smtClean="0"/>
          </a:p>
          <a:p>
            <a:pPr>
              <a:buFont typeface="Arial" charset="0"/>
              <a:buChar char="•"/>
            </a:pPr>
            <a:r>
              <a:rPr lang="el-GR" b="1" u="sng" dirty="0" smtClean="0"/>
              <a:t>Απόσπασμα </a:t>
            </a:r>
            <a:r>
              <a:rPr lang="el-GR" b="1" u="sng" dirty="0" err="1" smtClean="0"/>
              <a:t>βίντεου</a:t>
            </a:r>
            <a:r>
              <a:rPr lang="el-GR" b="1" u="sng" dirty="0" smtClean="0"/>
              <a:t>:  Π.Ε </a:t>
            </a:r>
            <a:r>
              <a:rPr lang="el-GR" b="1" u="sng" dirty="0" err="1" smtClean="0"/>
              <a:t>Δυτ</a:t>
            </a:r>
            <a:r>
              <a:rPr lang="el-GR" b="1" u="sng" dirty="0" smtClean="0"/>
              <a:t>. Αττικής και Τμήμα Αγωγής Υγείας Σύμπραξη Σχολείων με Θέμα «</a:t>
            </a:r>
            <a:r>
              <a:rPr lang="el-GR" b="1" u="sng" dirty="0" err="1" smtClean="0"/>
              <a:t>Ψυχκή</a:t>
            </a:r>
            <a:r>
              <a:rPr lang="el-GR" b="1" u="sng" dirty="0" smtClean="0"/>
              <a:t> υγεία- ανάπτυξη </a:t>
            </a:r>
            <a:r>
              <a:rPr lang="el-GR" b="1" u="sng" dirty="0" err="1" smtClean="0"/>
              <a:t>κοιν</a:t>
            </a:r>
            <a:r>
              <a:rPr lang="el-GR" b="1" u="sng" dirty="0" smtClean="0"/>
              <a:t>. Δεξιοτήτων  στο σχολείο »</a:t>
            </a:r>
            <a:endParaRPr lang="el-GR" dirty="0" smtClean="0"/>
          </a:p>
          <a:p>
            <a:pPr>
              <a:buFont typeface="Arial" charset="0"/>
              <a:buChar char="•"/>
            </a:pPr>
            <a:endParaRPr lang="el-GR" dirty="0" smtClean="0"/>
          </a:p>
          <a:p>
            <a:pPr>
              <a:buFont typeface="Arial" charset="0"/>
              <a:buChar char="•"/>
            </a:pPr>
            <a:endParaRPr lang="el-GR" dirty="0" smtClean="0"/>
          </a:p>
          <a:p>
            <a:pPr>
              <a:buFont typeface="Arial" charset="0"/>
              <a:buChar char="•"/>
            </a:pPr>
            <a:endParaRPr lang="el-G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Προτεινόμενες Ιστοσελίδες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539552" y="1268760"/>
            <a:ext cx="7772400" cy="53285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l-GR" b="1" dirty="0" err="1" smtClean="0"/>
              <a:t>Lou</a:t>
            </a:r>
            <a:r>
              <a:rPr lang="el-GR" b="1" dirty="0" smtClean="0"/>
              <a:t> </a:t>
            </a:r>
            <a:r>
              <a:rPr lang="el-GR" b="1" dirty="0" err="1" smtClean="0"/>
              <a:t>je</a:t>
            </a:r>
            <a:r>
              <a:rPr lang="el-GR" b="1" dirty="0" smtClean="0"/>
              <a:t> </a:t>
            </a:r>
            <a:r>
              <a:rPr lang="el-GR" b="1" dirty="0" err="1" smtClean="0"/>
              <a:t>m'appelle</a:t>
            </a:r>
            <a:r>
              <a:rPr lang="el-GR" b="1" dirty="0" smtClean="0"/>
              <a:t> </a:t>
            </a:r>
            <a:r>
              <a:rPr lang="el-GR" b="1" dirty="0" err="1" smtClean="0"/>
              <a:t>Lou</a:t>
            </a:r>
            <a:r>
              <a:rPr lang="el-GR" dirty="0" smtClean="0"/>
              <a:t> </a:t>
            </a:r>
          </a:p>
          <a:p>
            <a:pPr lvl="1">
              <a:buFont typeface="Wingdings" pitchFamily="2" charset="2"/>
              <a:buChar char="§"/>
            </a:pPr>
            <a:r>
              <a:rPr lang="el-GR" b="1" u="sng" dirty="0" smtClean="0">
                <a:hlinkClick r:id="rId2"/>
              </a:rPr>
              <a:t>http://www.youtube.com/watch_popup?v=VumaWumENEk</a:t>
            </a:r>
            <a:endParaRPr lang="el-GR" dirty="0" smtClean="0"/>
          </a:p>
          <a:p>
            <a:pPr lvl="1">
              <a:buFont typeface="Wingdings" pitchFamily="2" charset="2"/>
              <a:buChar char="§"/>
            </a:pPr>
            <a:r>
              <a:rPr lang="el-GR" dirty="0" smtClean="0"/>
              <a:t> </a:t>
            </a:r>
            <a:r>
              <a:rPr lang="el-GR" dirty="0" err="1" smtClean="0"/>
              <a:t>name</a:t>
            </a:r>
            <a:r>
              <a:rPr lang="el-GR" dirty="0" smtClean="0"/>
              <a:t> </a:t>
            </a:r>
            <a:r>
              <a:rPr lang="el-GR" dirty="0" err="1" smtClean="0"/>
              <a:t>is</a:t>
            </a:r>
            <a:r>
              <a:rPr lang="el-GR" dirty="0" smtClean="0"/>
              <a:t> </a:t>
            </a:r>
            <a:r>
              <a:rPr lang="el-GR" dirty="0" err="1" smtClean="0"/>
              <a:t>Lou</a:t>
            </a:r>
            <a:r>
              <a:rPr lang="el-GR" dirty="0" smtClean="0"/>
              <a:t>. Ο αγώνας του και η έκφρασή του. </a:t>
            </a:r>
            <a:r>
              <a:rPr lang="el-GR" dirty="0" err="1" smtClean="0"/>
              <a:t>Ca</a:t>
            </a:r>
            <a:r>
              <a:rPr lang="el-GR" dirty="0" smtClean="0"/>
              <a:t> </a:t>
            </a:r>
            <a:r>
              <a:rPr lang="el-GR" dirty="0" err="1" smtClean="0"/>
              <a:t>remet</a:t>
            </a:r>
            <a:r>
              <a:rPr lang="el-GR" dirty="0" smtClean="0"/>
              <a:t> </a:t>
            </a:r>
            <a:r>
              <a:rPr lang="el-GR" dirty="0" err="1" smtClean="0"/>
              <a:t>les</a:t>
            </a:r>
            <a:r>
              <a:rPr lang="el-GR" dirty="0" smtClean="0"/>
              <a:t> </a:t>
            </a:r>
            <a:r>
              <a:rPr lang="el-GR" dirty="0" err="1" smtClean="0"/>
              <a:t>idées</a:t>
            </a:r>
            <a:r>
              <a:rPr lang="el-GR" dirty="0" smtClean="0"/>
              <a:t> </a:t>
            </a:r>
            <a:r>
              <a:rPr lang="el-GR" dirty="0" err="1" smtClean="0"/>
              <a:t>en</a:t>
            </a:r>
            <a:r>
              <a:rPr lang="el-GR" dirty="0" smtClean="0"/>
              <a:t> </a:t>
            </a:r>
            <a:r>
              <a:rPr lang="el-GR" dirty="0" err="1" smtClean="0"/>
              <a:t>place</a:t>
            </a:r>
            <a:r>
              <a:rPr lang="el-GR" dirty="0" smtClean="0"/>
              <a:t> !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το παραμύθι «Ο ΑΥΤΟΣ»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στη διάθεση των εκπαιδευτικών δύο κατάλογοι βιβλίων: στην ιστοσελίδα του Υπ. Παιδείας: dipe-a-athin.att.sch.gr/0212_Hmera_anapirias.doc και στο </a:t>
            </a:r>
            <a:r>
              <a:rPr lang="el-GR" dirty="0" err="1" smtClean="0"/>
              <a:t>www.disabled.gr</a:t>
            </a:r>
            <a:r>
              <a:rPr lang="el-GR" dirty="0" smtClean="0"/>
              <a:t> . </a:t>
            </a:r>
          </a:p>
          <a:p>
            <a:pPr>
              <a:buFont typeface="Wingdings" pitchFamily="2" charset="2"/>
              <a:buChar char="§"/>
            </a:pPr>
            <a:r>
              <a:rPr lang="el-GR" dirty="0" smtClean="0"/>
              <a:t>Στην αρχική σελίδα του περιοδικού «Αναπηρία τώρα», στην αριστερή στήλη κάνετε κλικ στη λέξη “Βιβλία” και σας βγάζει στους καταλόγους.</a:t>
            </a:r>
          </a:p>
          <a:p>
            <a:pPr>
              <a:buNone/>
            </a:pPr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Στοιχεία </a:t>
            </a:r>
            <a:r>
              <a:rPr lang="el-GR" dirty="0" err="1" smtClean="0"/>
              <a:t>επίκοινωνίας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E-mail: </a:t>
            </a:r>
            <a:r>
              <a:rPr lang="en-US" dirty="0" smtClean="0">
                <a:hlinkClick r:id="rId2"/>
              </a:rPr>
              <a:t>anagnostoy.maria@gmail.com</a:t>
            </a:r>
            <a:endParaRPr lang="en-US" dirty="0" smtClean="0"/>
          </a:p>
          <a:p>
            <a:r>
              <a:rPr lang="el-GR" dirty="0" smtClean="0"/>
              <a:t>Αναμονή για την δημιουργία του </a:t>
            </a:r>
            <a:r>
              <a:rPr lang="en-US" dirty="0" smtClean="0"/>
              <a:t> </a:t>
            </a:r>
            <a:r>
              <a:rPr lang="el-GR" dirty="0" smtClean="0"/>
              <a:t>προσωπικού </a:t>
            </a:r>
            <a:r>
              <a:rPr lang="en-US" dirty="0" smtClean="0"/>
              <a:t>side</a:t>
            </a:r>
            <a:r>
              <a:rPr lang="el-GR" smtClean="0"/>
              <a:t>.</a:t>
            </a:r>
            <a:endParaRPr lang="el-G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785795"/>
            <a:ext cx="7901014" cy="5214974"/>
          </a:xfrm>
        </p:spPr>
        <p:txBody>
          <a:bodyPr>
            <a:normAutofit/>
          </a:bodyPr>
          <a:lstStyle/>
          <a:p>
            <a:r>
              <a:rPr lang="el-GR" sz="3600" dirty="0" smtClean="0"/>
              <a:t>Γνωριμία Ομιλητή.</a:t>
            </a:r>
          </a:p>
          <a:p>
            <a:r>
              <a:rPr lang="el-GR" sz="3600" dirty="0" smtClean="0"/>
              <a:t>Γνωριμία Μαθητών.</a:t>
            </a:r>
          </a:p>
          <a:p>
            <a:pPr lvl="1"/>
            <a:r>
              <a:rPr lang="el-GR" sz="3600" dirty="0" smtClean="0"/>
              <a:t>Ιδιότητα</a:t>
            </a:r>
          </a:p>
          <a:p>
            <a:pPr lvl="1"/>
            <a:r>
              <a:rPr lang="el-GR" sz="3600" dirty="0" smtClean="0"/>
              <a:t>Χρονικό διάστημα εργασίας.</a:t>
            </a:r>
          </a:p>
          <a:p>
            <a:pPr lvl="1"/>
            <a:r>
              <a:rPr lang="el-GR" sz="3600" dirty="0" smtClean="0"/>
              <a:t>Ακριβής τοποθεσία σχολείου.</a:t>
            </a:r>
          </a:p>
          <a:p>
            <a:endParaRPr lang="el-GR" sz="3600" dirty="0" smtClean="0"/>
          </a:p>
        </p:txBody>
      </p:sp>
      <p:pic>
        <p:nvPicPr>
          <p:cNvPr id="1027" name="Picture 3" descr="C:\Documents and Settings\PC Sofia\Local Settings\Temporary Internet files\Content.IE5\0TKC21R3\MC9004460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1643177" cy="1762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Σύντομη εισήγηση: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500174"/>
            <a:ext cx="7972452" cy="4625989"/>
          </a:xfrm>
        </p:spPr>
        <p:txBody>
          <a:bodyPr/>
          <a:lstStyle/>
          <a:p>
            <a:r>
              <a:rPr lang="el-GR" sz="2800" dirty="0" smtClean="0"/>
              <a:t>Ο εκπαιδευτικός είναι </a:t>
            </a:r>
            <a:r>
              <a:rPr lang="el-GR" sz="2800" b="1" u="sng" dirty="0" smtClean="0"/>
              <a:t>δυνατός</a:t>
            </a:r>
            <a:r>
              <a:rPr lang="el-GR" sz="2800" dirty="0" smtClean="0"/>
              <a:t>.</a:t>
            </a:r>
          </a:p>
          <a:p>
            <a:r>
              <a:rPr lang="el-GR" sz="2800" dirty="0" smtClean="0"/>
              <a:t>Μαθητής με ειδικές εκπαιδευτικές ανάγκες έχει </a:t>
            </a:r>
            <a:r>
              <a:rPr lang="el-GR" sz="2800" b="1" u="sng" dirty="0" smtClean="0"/>
              <a:t>μεγάλες</a:t>
            </a:r>
            <a:r>
              <a:rPr lang="el-GR" sz="2800" u="sng" dirty="0" smtClean="0"/>
              <a:t> </a:t>
            </a:r>
            <a:r>
              <a:rPr lang="el-GR" sz="2800" b="1" u="sng" dirty="0" smtClean="0"/>
              <a:t>δυνατότητες</a:t>
            </a:r>
            <a:r>
              <a:rPr lang="el-GR" sz="2800" dirty="0" smtClean="0"/>
              <a:t> εξέλιξης.</a:t>
            </a:r>
            <a:endParaRPr lang="el-GR" sz="2800" dirty="0"/>
          </a:p>
          <a:p>
            <a:r>
              <a:rPr lang="el-GR" sz="2800" dirty="0" smtClean="0"/>
              <a:t>Τα πρώτα 6 έως 36 χρόνια.</a:t>
            </a:r>
          </a:p>
        </p:txBody>
      </p:sp>
      <p:pic>
        <p:nvPicPr>
          <p:cNvPr id="2051" name="Picture 3" descr="C:\Documents and Settings\PC Sofia\Local Settings\Temporary Internet files\Content.IE5\W3K2BYDB\MC90014039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071942"/>
            <a:ext cx="2247595" cy="1880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429684" cy="1143000"/>
          </a:xfrm>
        </p:spPr>
        <p:txBody>
          <a:bodyPr>
            <a:normAutofit/>
          </a:bodyPr>
          <a:lstStyle/>
          <a:p>
            <a:r>
              <a:rPr lang="el-GR" dirty="0" smtClean="0"/>
              <a:t>Προσωμοίωση: Ο οδοντίατρος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00174"/>
            <a:ext cx="8358246" cy="4625989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Δύο εκπαιδευτικοί τάξεων.</a:t>
            </a:r>
            <a:endParaRPr lang="en-US" sz="3200" dirty="0" smtClean="0"/>
          </a:p>
          <a:p>
            <a:r>
              <a:rPr lang="el-GR" sz="3200" dirty="0" smtClean="0"/>
              <a:t>Ανάθεση ρόλων αυτισμού.(ένας)</a:t>
            </a:r>
          </a:p>
          <a:p>
            <a:r>
              <a:rPr lang="el-GR" sz="3200" dirty="0" smtClean="0"/>
              <a:t>Ο ρόλος των μαθητών της τάξης.</a:t>
            </a:r>
          </a:p>
          <a:p>
            <a:r>
              <a:rPr lang="el-GR" sz="3200" dirty="0" smtClean="0"/>
              <a:t>Αξιολόγηση.</a:t>
            </a:r>
          </a:p>
          <a:p>
            <a:r>
              <a:rPr lang="el-GR" sz="3200" dirty="0" smtClean="0"/>
              <a:t>Τρόποι αντιμετώπισης.</a:t>
            </a:r>
          </a:p>
          <a:p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82726"/>
          </a:xfrm>
        </p:spPr>
        <p:txBody>
          <a:bodyPr/>
          <a:lstStyle/>
          <a:p>
            <a:r>
              <a:rPr lang="el-GR" dirty="0" smtClean="0"/>
              <a:t>Προβολή Βίντεο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81000"/>
            <a:ext cx="8115328" cy="1762116"/>
          </a:xfrm>
        </p:spPr>
        <p:txBody>
          <a:bodyPr>
            <a:noAutofit/>
          </a:bodyPr>
          <a:lstStyle/>
          <a:p>
            <a:r>
              <a:rPr lang="el-GR" sz="3200" dirty="0" smtClean="0"/>
              <a:t>Σχολική ένταξη και εφαρμοσμένες </a:t>
            </a:r>
            <a:r>
              <a:rPr lang="el-GR" sz="3200" u="sng" dirty="0" smtClean="0"/>
              <a:t>πρακτικές συνεργασίας μεταξύ </a:t>
            </a:r>
            <a:r>
              <a:rPr lang="el-GR" sz="3200" dirty="0" smtClean="0"/>
              <a:t>εκπαιδευτικών γενικής και ειδικής αγωγής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500306"/>
            <a:ext cx="8115328" cy="3625857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Αλλαγή ρόλων.</a:t>
            </a:r>
          </a:p>
          <a:p>
            <a:r>
              <a:rPr lang="el-GR" sz="3200" dirty="0" smtClean="0"/>
              <a:t>Παράλληλοι ρόλοι.</a:t>
            </a:r>
          </a:p>
          <a:p>
            <a:r>
              <a:rPr lang="el-GR" sz="3200" dirty="0" smtClean="0"/>
              <a:t>Ολιγόωρη απουσία (εναλλάξ). </a:t>
            </a:r>
          </a:p>
          <a:p>
            <a:endParaRPr lang="el-GR" sz="3600" dirty="0" smtClean="0"/>
          </a:p>
          <a:p>
            <a:endParaRPr lang="el-GR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Επικοινωνία με τον μαθητή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85926"/>
            <a:ext cx="7772400" cy="4233874"/>
          </a:xfrm>
        </p:spPr>
        <p:txBody>
          <a:bodyPr>
            <a:normAutofit/>
          </a:bodyPr>
          <a:lstStyle/>
          <a:p>
            <a:r>
              <a:rPr lang="el-GR" sz="3200" dirty="0" smtClean="0"/>
              <a:t>Γιατί το έκανες;</a:t>
            </a:r>
          </a:p>
          <a:p>
            <a:r>
              <a:rPr lang="el-GR" sz="3200" dirty="0" smtClean="0"/>
              <a:t>Μειώστε το ρυθμό της ομιλίας.</a:t>
            </a:r>
          </a:p>
          <a:p>
            <a:r>
              <a:rPr lang="el-GR" sz="3200" dirty="0" smtClean="0"/>
              <a:t>Χρησιμοποιήστε χειρονομίες.</a:t>
            </a:r>
          </a:p>
          <a:p>
            <a:r>
              <a:rPr lang="el-GR" sz="3200" dirty="0" smtClean="0"/>
              <a:t>Δώστε από πριν σαφής πληροφορίες.</a:t>
            </a:r>
          </a:p>
        </p:txBody>
      </p:sp>
      <p:pic>
        <p:nvPicPr>
          <p:cNvPr id="3075" name="Picture 3" descr="C:\Documents and Settings\PC Sofia\Local Settings\Temporary Internet files\Content.IE5\0TKC21R3\MC90005694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286256"/>
            <a:ext cx="1818742" cy="1716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346</TotalTime>
  <Words>1063</Words>
  <Application>Microsoft Office PowerPoint</Application>
  <PresentationFormat>Προβολή στην οθόνη (4:3)</PresentationFormat>
  <Paragraphs>199</Paragraphs>
  <Slides>33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33</vt:i4>
      </vt:variant>
    </vt:vector>
  </HeadingPairs>
  <TitlesOfParts>
    <vt:vector size="34" baseType="lpstr">
      <vt:lpstr>Equity</vt:lpstr>
      <vt:lpstr>Διάχυτες Αναπτυξιακές Διαταραχές.  Αξιολόγηση και παιδαγωγική αντιμετώπιση</vt:lpstr>
      <vt:lpstr>Χρονοδιάγραμμα</vt:lpstr>
      <vt:lpstr>Κανόνες</vt:lpstr>
      <vt:lpstr>Παρουσίαση του PowerPoint</vt:lpstr>
      <vt:lpstr>Σύντομη εισήγηση:</vt:lpstr>
      <vt:lpstr>Προσωμοίωση: Ο οδοντίατρος</vt:lpstr>
      <vt:lpstr>Προβολή Βίντεο </vt:lpstr>
      <vt:lpstr>Σχολική ένταξη και εφαρμοσμένες πρακτικές συνεργασίας μεταξύ εκπαιδευτικών γενικής και ειδικής αγωγής</vt:lpstr>
      <vt:lpstr>Επικοινωνία με τον μαθητή</vt:lpstr>
      <vt:lpstr>Ενθάρρυνση της επικοινωνίας με το μαθητή</vt:lpstr>
      <vt:lpstr>Κοινωνική Υποστήριξη</vt:lpstr>
      <vt:lpstr>Παρουσίαση του PowerPoint</vt:lpstr>
      <vt:lpstr>Ερεθίσματα – Παραδείγματα από την προσωμοίωση.</vt:lpstr>
      <vt:lpstr>Κοινωνική Υποστήριξη</vt:lpstr>
      <vt:lpstr>Περιβάλλον και ρουτίνες</vt:lpstr>
      <vt:lpstr>Παρουσίαση των υλικών</vt:lpstr>
      <vt:lpstr>Αξιολόγηση και Εργασία</vt:lpstr>
      <vt:lpstr>Έλεγχος της συμπεριφοράς από το ίδιο το παιδί.</vt:lpstr>
      <vt:lpstr>Αποφύγετε την τιμωρία για τη συμπεριφορά  που είναι μέρος της διαταραχής:</vt:lpstr>
      <vt:lpstr>Εργασία στο σπίτι </vt:lpstr>
      <vt:lpstr>Κοινωνικές δεξιότητες που μπορεί να είναι μια προσωπική πρόκληση{ η δική μου περίπτωση?] </vt:lpstr>
      <vt:lpstr>Αμοιβαία συναλλαγή</vt:lpstr>
      <vt:lpstr>Κατάλληλη ανταπόδοση της κοινωνικής συναλλαγής</vt:lpstr>
      <vt:lpstr>Τρόπος συναλλαγής</vt:lpstr>
      <vt:lpstr>Συγκεκριμένη συμπεριφορά κατά τη μάθηση</vt:lpstr>
      <vt:lpstr>Αφηρημένες κοινωνικές έννοιες</vt:lpstr>
      <vt:lpstr>Συμπεριφορά στην ομάδα</vt:lpstr>
      <vt:lpstr>Προφίλ αξιολόγησης</vt:lpstr>
      <vt:lpstr>2 Παιχνίδια για τον αυτισμό και όχι μόνο…</vt:lpstr>
      <vt:lpstr>Παρουσίαση του PowerPoint</vt:lpstr>
      <vt:lpstr>Πηγές</vt:lpstr>
      <vt:lpstr>Προτεινόμενες Ιστοσελίδες</vt:lpstr>
      <vt:lpstr>Στοιχεία επίκοινωνίας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Διάχυτες Αναπτυξιακές Διαταραχές.  Αξιολόγηση και παιδαγωγικήαντιμετώπιση</dc:title>
  <dc:creator>PC Sofia</dc:creator>
  <cp:lastModifiedBy>secretary</cp:lastModifiedBy>
  <cp:revision>49</cp:revision>
  <dcterms:created xsi:type="dcterms:W3CDTF">2013-03-20T20:28:12Z</dcterms:created>
  <dcterms:modified xsi:type="dcterms:W3CDTF">2013-04-01T15:43:18Z</dcterms:modified>
</cp:coreProperties>
</file>