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DC9005F-2603-4AD7-81D6-31683184E5A3}" type="datetimeFigureOut">
              <a:rPr lang="el-GR" smtClean="0"/>
              <a:pPr/>
              <a:t>11/9/2012</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B86DA019-D90B-48BD-8E3E-667BCF3CE380}"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C9005F-2603-4AD7-81D6-31683184E5A3}" type="datetimeFigureOut">
              <a:rPr lang="el-GR" smtClean="0"/>
              <a:pPr/>
              <a:t>11/9/2012</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DA019-D90B-48BD-8E3E-667BCF3CE380}"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pi-schools.gr/" TargetMode="External"/><Relationship Id="rId2" Type="http://schemas.openxmlformats.org/officeDocument/2006/relationships/hyperlink" Target="http://www.minedu.gov.gr/apo-to-simera-sto-neo-sxoleio-me-prota-ton-mathiti.html" TargetMode="External"/><Relationship Id="rId1" Type="http://schemas.openxmlformats.org/officeDocument/2006/relationships/slideLayout" Target="../slideLayouts/slideLayout2.xml"/><Relationship Id="rId4" Type="http://schemas.openxmlformats.org/officeDocument/2006/relationships/hyperlink" Target="http://www.iep.edu.gr/site/index.php/e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b="1" dirty="0"/>
              <a:t>3</a:t>
            </a:r>
            <a:r>
              <a:rPr lang="el-GR" b="1" baseline="30000" dirty="0"/>
              <a:t>ο</a:t>
            </a:r>
            <a:r>
              <a:rPr lang="el-GR" b="1" dirty="0"/>
              <a:t> ΠΕΚ ΑΘΗΝΑΣ     11/9/2012</a:t>
            </a:r>
            <a:r>
              <a:rPr lang="el-GR" dirty="0"/>
              <a:t/>
            </a:r>
            <a:br>
              <a:rPr lang="el-GR" dirty="0"/>
            </a:br>
            <a:r>
              <a:rPr lang="el-GR" b="1" dirty="0"/>
              <a:t>Κ. Καφετζόπουλος </a:t>
            </a:r>
            <a:endParaRPr lang="el-GR" dirty="0"/>
          </a:p>
        </p:txBody>
      </p:sp>
      <p:sp>
        <p:nvSpPr>
          <p:cNvPr id="3" name="2 - Υπότιτλος"/>
          <p:cNvSpPr>
            <a:spLocks noGrp="1"/>
          </p:cNvSpPr>
          <p:nvPr>
            <p:ph type="subTitle" idx="1"/>
          </p:nvPr>
        </p:nvSpPr>
        <p:spPr/>
        <p:txBody>
          <a:bodyPr/>
          <a:lstStyle/>
          <a:p>
            <a:endParaRPr lang="el-G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b="1" u="sng" dirty="0">
                <a:solidFill>
                  <a:schemeClr val="bg1"/>
                </a:solidFill>
              </a:rPr>
              <a:t>Διαθεματικές,</a:t>
            </a:r>
            <a:r>
              <a:rPr lang="el-GR" b="1" dirty="0">
                <a:solidFill>
                  <a:schemeClr val="bg1"/>
                </a:solidFill>
              </a:rPr>
              <a:t> ώστε να προωθούνται και να καλλιεργούνται βασικές δεξιότητες-ικανότητες με τη διατήρηση του διαθεματικού χαρακτήρα του προηγούμενου ΠΣ.  </a:t>
            </a:r>
          </a:p>
          <a:p>
            <a:endParaRPr lang="el-G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b="1" u="sng" dirty="0">
                <a:solidFill>
                  <a:schemeClr val="bg1"/>
                </a:solidFill>
              </a:rPr>
              <a:t>Παιδαγωγικά διαφοροποιούμενες</a:t>
            </a:r>
            <a:r>
              <a:rPr lang="el-GR" b="1" dirty="0">
                <a:solidFill>
                  <a:schemeClr val="bg1"/>
                </a:solidFill>
              </a:rPr>
              <a:t>, ώστε να λαμβάνεται υπόψη ο διαφορετικός ρυθμός μάθησης των μαθητών, οι ιδιαιτερότητες σε μέσα και υποδομές, οι διαφορετικές κοινωνικό-πολιτισμικές αναπαραστάσεις και όλα τα άλλα στοιχεία που καθιστούν τη διδασκαλία μια μοναδική, μη-τυποποιημένη διαδικασία.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dirty="0"/>
          </a:p>
        </p:txBody>
      </p:sp>
      <p:sp>
        <p:nvSpPr>
          <p:cNvPr id="3" name="2 - Θέση περιεχομένου"/>
          <p:cNvSpPr>
            <a:spLocks noGrp="1"/>
          </p:cNvSpPr>
          <p:nvPr>
            <p:ph idx="1"/>
          </p:nvPr>
        </p:nvSpPr>
        <p:spPr/>
        <p:txBody>
          <a:bodyPr/>
          <a:lstStyle/>
          <a:p>
            <a:r>
              <a:rPr lang="el-GR" b="1" u="sng" dirty="0">
                <a:solidFill>
                  <a:schemeClr val="bg1"/>
                </a:solidFill>
              </a:rPr>
              <a:t>Συνεκτικές και συνοπτικές</a:t>
            </a:r>
            <a:r>
              <a:rPr lang="el-GR" b="1" dirty="0">
                <a:solidFill>
                  <a:schemeClr val="bg1"/>
                </a:solidFill>
              </a:rPr>
              <a:t>, ώστε με βάση τους εκπαιδευτικούς στόχους να εξασφαλίζεται η συνέχεια και η σύνδεση της γνώσης μεταξύ των μαθημάτων της τάξης, αλλά και από τάξη σε τάξη και βαθμίδα σε βαθμίδα, καλύπτοντας τις απαραίτητες γνώσεις και δεξιότητες που συνιστούν τον Επιστημονικό Εγγραμματισμό.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Πληροφορίες:</a:t>
            </a:r>
            <a:endParaRPr lang="el-GR" dirty="0"/>
          </a:p>
        </p:txBody>
      </p:sp>
      <p:sp>
        <p:nvSpPr>
          <p:cNvPr id="3" name="2 - Θέση περιεχομένου"/>
          <p:cNvSpPr>
            <a:spLocks noGrp="1"/>
          </p:cNvSpPr>
          <p:nvPr>
            <p:ph idx="1"/>
          </p:nvPr>
        </p:nvSpPr>
        <p:spPr/>
        <p:txBody>
          <a:bodyPr/>
          <a:lstStyle/>
          <a:p>
            <a:r>
              <a:rPr lang="en-US" dirty="0" smtClean="0"/>
              <a:t>NEO  </a:t>
            </a:r>
            <a:r>
              <a:rPr lang="el-GR" dirty="0" smtClean="0"/>
              <a:t>ΣΧΟΛΕΙΟ:</a:t>
            </a:r>
          </a:p>
          <a:p>
            <a:r>
              <a:rPr lang="en-US" dirty="0" smtClean="0">
                <a:hlinkClick r:id="rId2"/>
              </a:rPr>
              <a:t>http://www.minedu.gov.gr/apo-to-simera-sto-neo-sxoleio-me-prota-ton-mathiti.html</a:t>
            </a:r>
            <a:endParaRPr lang="el-GR" dirty="0" smtClean="0"/>
          </a:p>
          <a:p>
            <a:r>
              <a:rPr lang="en-US" dirty="0" smtClean="0">
                <a:hlinkClick r:id="rId3"/>
              </a:rPr>
              <a:t>http://www.pi-schools.gr/</a:t>
            </a:r>
            <a:endParaRPr lang="el-GR" dirty="0" smtClean="0"/>
          </a:p>
          <a:p>
            <a:r>
              <a:rPr lang="en-US" dirty="0" smtClean="0">
                <a:hlinkClick r:id="rId4"/>
              </a:rPr>
              <a:t>http://www.iep.edu.gr/site/index.php/el</a:t>
            </a:r>
            <a:endParaRPr lang="el-G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b="1" dirty="0"/>
              <a:t>Ενότητα 3α</a:t>
            </a:r>
            <a:endParaRPr lang="el-GR" dirty="0"/>
          </a:p>
          <a:p>
            <a:r>
              <a:rPr lang="el-GR" u="sng" dirty="0"/>
              <a:t>3.</a:t>
            </a:r>
            <a:r>
              <a:rPr lang="en-US" u="sng" dirty="0"/>
              <a:t>a</a:t>
            </a:r>
            <a:r>
              <a:rPr lang="el-GR" u="sng" dirty="0"/>
              <a:t>.1  Παρουσίαση της φιλοσοφίας των νέων Αναλυτικών Προγραμμάτων. </a:t>
            </a:r>
            <a:endParaRPr lang="el-GR" dirty="0"/>
          </a:p>
          <a:p>
            <a:r>
              <a:rPr lang="el-GR" u="sng" dirty="0"/>
              <a:t>3.</a:t>
            </a:r>
            <a:r>
              <a:rPr lang="en-US" u="sng" dirty="0"/>
              <a:t>a</a:t>
            </a:r>
            <a:r>
              <a:rPr lang="el-GR" u="sng" dirty="0"/>
              <a:t>.2Προγραμματισμός και οργάνωση διδακτέας ύλης, </a:t>
            </a:r>
            <a:endParaRPr lang="el-GR" dirty="0"/>
          </a:p>
          <a:p>
            <a:r>
              <a:rPr lang="el-GR" u="sng" dirty="0"/>
              <a:t>3.</a:t>
            </a:r>
            <a:r>
              <a:rPr lang="en-US" u="sng" dirty="0"/>
              <a:t>a</a:t>
            </a:r>
            <a:r>
              <a:rPr lang="el-GR" u="sng" dirty="0"/>
              <a:t>.3 </a:t>
            </a:r>
            <a:r>
              <a:rPr lang="en-US" u="sng" dirty="0"/>
              <a:t>E</a:t>
            </a:r>
            <a:r>
              <a:rPr lang="el-GR" u="sng" dirty="0" err="1"/>
              <a:t>κπόνηση</a:t>
            </a:r>
            <a:r>
              <a:rPr lang="el-GR" u="sng" dirty="0"/>
              <a:t> σχεδίου μαθήματος (Εργαστήριο: 4 ώρες)</a:t>
            </a:r>
            <a:endParaRPr lang="el-GR" dirty="0"/>
          </a:p>
          <a:p>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b="1" dirty="0">
                <a:solidFill>
                  <a:srgbClr val="FFC000"/>
                </a:solidFill>
              </a:rPr>
              <a:t>3α Παρουσίαση της φιλοσοφίας των νέων Αναλυτικών Προγραμμάτων</a:t>
            </a:r>
            <a:endParaRPr lang="el-GR" dirty="0">
              <a:solidFill>
                <a:srgbClr val="FFC000"/>
              </a:solidFill>
            </a:endParaRPr>
          </a:p>
        </p:txBody>
      </p:sp>
      <p:sp>
        <p:nvSpPr>
          <p:cNvPr id="3" name="2 - Θέση περιεχομένου"/>
          <p:cNvSpPr>
            <a:spLocks noGrp="1"/>
          </p:cNvSpPr>
          <p:nvPr>
            <p:ph idx="1"/>
          </p:nvPr>
        </p:nvSpPr>
        <p:spPr>
          <a:xfrm>
            <a:off x="457200" y="1600200"/>
            <a:ext cx="8229600" cy="4997152"/>
          </a:xfrm>
        </p:spPr>
        <p:txBody>
          <a:bodyPr>
            <a:noAutofit/>
          </a:bodyPr>
          <a:lstStyle/>
          <a:p>
            <a:pPr>
              <a:buNone/>
            </a:pPr>
            <a:r>
              <a:rPr lang="el-GR" sz="2400" b="1" dirty="0">
                <a:solidFill>
                  <a:srgbClr val="FFC000"/>
                </a:solidFill>
              </a:rPr>
              <a:t>Σύμφωνα με τις αρχές του Νέου Σχολείου, στην υποχρεωτική εκπαίδευση βασικοί μεθοδολογικοί στόχοι είναι να εφαρμόσουμε  με τα νέα Προγράμματα Σπουδών:</a:t>
            </a:r>
          </a:p>
          <a:p>
            <a:pPr lvl="0"/>
            <a:r>
              <a:rPr lang="el-GR" sz="2400" b="1" dirty="0">
                <a:solidFill>
                  <a:srgbClr val="FFC000"/>
                </a:solidFill>
              </a:rPr>
              <a:t>μαθητοκεντρικές διδακτικές μεθόδους, </a:t>
            </a:r>
          </a:p>
          <a:p>
            <a:pPr lvl="0"/>
            <a:r>
              <a:rPr lang="el-GR" sz="2400" b="1" dirty="0">
                <a:solidFill>
                  <a:srgbClr val="FFC000"/>
                </a:solidFill>
              </a:rPr>
              <a:t>να αναζητούμε καινοτόμες δράσεις, </a:t>
            </a:r>
          </a:p>
          <a:p>
            <a:pPr lvl="0"/>
            <a:r>
              <a:rPr lang="el-GR" sz="2400" b="1" dirty="0">
                <a:solidFill>
                  <a:srgbClr val="FFC000"/>
                </a:solidFill>
              </a:rPr>
              <a:t>να αξιοποιούμε τα σύγχρονα ψηφιακά εκπαιδευτικά μέσα, </a:t>
            </a:r>
          </a:p>
          <a:p>
            <a:pPr lvl="0"/>
            <a:r>
              <a:rPr lang="el-GR" sz="2400" b="1" dirty="0">
                <a:solidFill>
                  <a:srgbClr val="FFC000"/>
                </a:solidFill>
              </a:rPr>
              <a:t>να καλλιεργούμε την κριτική ικανότητα των παιδιών, </a:t>
            </a:r>
          </a:p>
          <a:p>
            <a:pPr lvl="0"/>
            <a:r>
              <a:rPr lang="el-GR" sz="2400" b="1" dirty="0">
                <a:solidFill>
                  <a:srgbClr val="FFC000"/>
                </a:solidFill>
              </a:rPr>
              <a:t>να αναζητούμε τη σύνδεση του μαθήματος με την κοινωνία και την καθημερινή ζωή. </a:t>
            </a:r>
          </a:p>
          <a:p>
            <a:endParaRPr lang="el-GR" sz="2400" b="1" dirty="0">
              <a:solidFill>
                <a:srgbClr val="FFC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b="1" dirty="0">
                <a:solidFill>
                  <a:srgbClr val="FFC000"/>
                </a:solidFill>
              </a:rPr>
              <a:t>Παράλληλα να βελτιώνουμε την πολιτιστική και την κοινωνική ζωή των μαθητών, με την επίτευξη όχι μόνο των γνωστικών στόχων του μαθήματος αλλά και με την απόκτηση δεξιοτήτων και ικανοτήτων που ανταποκρίνονται στο σύνολο των σύγχρονων απαιτήσεων. </a:t>
            </a:r>
          </a:p>
          <a:p>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normAutofit lnSpcReduction="10000"/>
          </a:bodyPr>
          <a:lstStyle/>
          <a:p>
            <a:r>
              <a:rPr lang="el-GR" b="1" dirty="0">
                <a:solidFill>
                  <a:srgbClr val="FFC000"/>
                </a:solidFill>
              </a:rPr>
              <a:t>Το υλικό που απευθύνεται στους εκπαιδευτικούς (Οδηγός για τον εκπαιδευτικό) ενισχύει τον εκπαιδευτικό έτσι ώστε να ανταποκριθεί στην υψηλή αποστολή του ώστε να αναλάβει το νέο ρόλο ως </a:t>
            </a:r>
            <a:r>
              <a:rPr lang="el-GR" b="1" u="sng" dirty="0">
                <a:solidFill>
                  <a:srgbClr val="FFC000"/>
                </a:solidFill>
              </a:rPr>
              <a:t>συνδιαμορφωτής</a:t>
            </a:r>
            <a:r>
              <a:rPr lang="el-GR" b="1" dirty="0">
                <a:solidFill>
                  <a:srgbClr val="FFC000"/>
                </a:solidFill>
              </a:rPr>
              <a:t> και </a:t>
            </a:r>
            <a:r>
              <a:rPr lang="el-GR" b="1" u="sng" dirty="0">
                <a:solidFill>
                  <a:srgbClr val="FFC000"/>
                </a:solidFill>
              </a:rPr>
              <a:t>συνδημιουργός </a:t>
            </a:r>
            <a:r>
              <a:rPr lang="el-GR" b="1" dirty="0">
                <a:solidFill>
                  <a:srgbClr val="FFC000"/>
                </a:solidFill>
              </a:rPr>
              <a:t>του Προγράμματος Σπουδών και του εκπαιδευτικού υλικού, παρέχοντας παραδείγματα καινοτομίας και πρωτοβουλίας. </a:t>
            </a:r>
          </a:p>
          <a:p>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b="1" dirty="0">
                <a:solidFill>
                  <a:srgbClr val="FFC000"/>
                </a:solidFill>
              </a:rPr>
              <a:t>Για να γίνει ο μαθητής «μικρός διανοούμενος» και «μικρός επιστήμονας-ερευνητής», απαιτείται μακροχρόνια κοπιώδης εργασία, υποδομές και επαγρύπνηση, ενίσχυση υλική και ηθική από μέρους της πολιτείας.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b="1" dirty="0">
                <a:solidFill>
                  <a:srgbClr val="FFC000"/>
                </a:solidFill>
              </a:rPr>
              <a:t>Οι ενδεικτικές </a:t>
            </a:r>
            <a:r>
              <a:rPr lang="el-GR" b="1" u="sng" dirty="0">
                <a:solidFill>
                  <a:srgbClr val="FFC000"/>
                </a:solidFill>
              </a:rPr>
              <a:t>πρακτικές δραστηριότητες</a:t>
            </a:r>
            <a:r>
              <a:rPr lang="el-GR" b="1" dirty="0">
                <a:solidFill>
                  <a:srgbClr val="FFC000"/>
                </a:solidFill>
              </a:rPr>
              <a:t> και συνθετικές εργασίες που παρουσιάζονται στο υλικό για τους Εκπαιδευτικούς, ακολουθούν το Πρόγραμμα Σπουδών Χημείας και τις αρχές του νέου σχολείου και είναι:</a:t>
            </a:r>
          </a:p>
          <a:p>
            <a:endParaRPr 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normAutofit/>
          </a:bodyPr>
          <a:lstStyle/>
          <a:p>
            <a:r>
              <a:rPr lang="el-GR" sz="3600" b="1" u="sng" dirty="0">
                <a:solidFill>
                  <a:schemeClr val="bg1"/>
                </a:solidFill>
              </a:rPr>
              <a:t>Ανοικτές και ευέλικτες</a:t>
            </a:r>
            <a:r>
              <a:rPr lang="el-GR" sz="3600" b="1" dirty="0">
                <a:solidFill>
                  <a:schemeClr val="bg1"/>
                </a:solidFill>
              </a:rPr>
              <a:t> ως προς τον εκπαιδευτικό, ο οποίος θα έχει δυνατότητα παρέμβασης και αυτενέργειας στο περιεχόμενο και τη μέθοδο διδασκαλίας.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b="1" u="sng" dirty="0" err="1">
                <a:solidFill>
                  <a:schemeClr val="bg1"/>
                </a:solidFill>
              </a:rPr>
              <a:t>Στοχοκεντρικές</a:t>
            </a:r>
            <a:r>
              <a:rPr lang="el-GR" b="1" dirty="0">
                <a:solidFill>
                  <a:schemeClr val="bg1"/>
                </a:solidFill>
              </a:rPr>
              <a:t>, ώστε να περιγράφεται με σαφήνεια η ανάπτυξη των βασικών γνώσεων και δεξιοτήτων. Οι στόχοι μπορούν να προσαρμόζονται σύμφωνα με τις ανάγκες και τις δυνατότητες των μαθητών, ώστε να επιτυγχάνεται το βέλτιστο μαθησιακό αποτέλεσμα. </a:t>
            </a:r>
          </a:p>
          <a:p>
            <a:endParaRPr lang="el-GR" dirty="0"/>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438</Words>
  <Application>Microsoft Office PowerPoint</Application>
  <PresentationFormat>Προβολή στην οθόνη (4:3)</PresentationFormat>
  <Paragraphs>26</Paragraphs>
  <Slides>13</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13</vt:i4>
      </vt:variant>
    </vt:vector>
  </HeadingPairs>
  <TitlesOfParts>
    <vt:vector size="14" baseType="lpstr">
      <vt:lpstr>Θέμα του Office</vt:lpstr>
      <vt:lpstr>3ο ΠΕΚ ΑΘΗΝΑΣ     11/9/2012 Κ. Καφετζόπουλος </vt:lpstr>
      <vt:lpstr>Διαφάνεια 2</vt:lpstr>
      <vt:lpstr>3α Παρουσίαση της φιλοσοφίας των νέων Αναλυτικών Προγραμμάτων</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Πληροφορίες: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3ο ΠΕΚ ΑΘΗΝΑΣ     11/9/2012 Κ. Καφετζόπουλος </dc:title>
  <dc:creator>κκ</dc:creator>
  <cp:lastModifiedBy>κκ</cp:lastModifiedBy>
  <cp:revision>2</cp:revision>
  <dcterms:created xsi:type="dcterms:W3CDTF">2012-09-11T05:24:20Z</dcterms:created>
  <dcterms:modified xsi:type="dcterms:W3CDTF">2012-09-11T06:28:17Z</dcterms:modified>
</cp:coreProperties>
</file>