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32A36-6711-40C4-BDFE-7A7D16CDBA6F}" type="datetimeFigureOut">
              <a:rPr lang="el-GR" smtClean="0"/>
              <a:t>11/9/2012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61FB6-4ACE-4E08-92A6-EC9B358FFCAA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8BA50-56BE-4222-8064-250E0FA2F529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l-GR" sz="5400" b="1" dirty="0"/>
              <a:t>3</a:t>
            </a:r>
            <a:r>
              <a:rPr lang="el-GR" sz="5400" b="1" baseline="30000" dirty="0"/>
              <a:t>ο</a:t>
            </a:r>
            <a:r>
              <a:rPr lang="el-GR" sz="5400" b="1" dirty="0"/>
              <a:t> ΠΕΚ ΑΘΗΝΑΣ     </a:t>
            </a:r>
            <a:r>
              <a:rPr lang="el-GR" sz="5400" dirty="0"/>
              <a:t/>
            </a:r>
            <a:br>
              <a:rPr lang="el-GR" sz="5400" dirty="0"/>
            </a:br>
            <a:r>
              <a:rPr lang="el-GR" sz="5400" b="1" dirty="0"/>
              <a:t>Κ. Καφετζόπουλος Ενότητα 3α</a:t>
            </a:r>
            <a:endParaRPr lang="el-GR" sz="5400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>
            <a:normAutofit/>
          </a:bodyPr>
          <a:lstStyle/>
          <a:p>
            <a:r>
              <a:rPr lang="el-GR" sz="4000" b="1" u="sng" dirty="0" smtClean="0">
                <a:solidFill>
                  <a:schemeClr val="tx1"/>
                </a:solidFill>
              </a:rPr>
              <a:t>Προγραμματισμός </a:t>
            </a:r>
            <a:r>
              <a:rPr lang="el-GR" sz="4000" b="1" u="sng" dirty="0">
                <a:solidFill>
                  <a:schemeClr val="tx1"/>
                </a:solidFill>
              </a:rPr>
              <a:t>και οργάνωση διδακτέας </a:t>
            </a:r>
            <a:r>
              <a:rPr lang="el-GR" sz="4000" b="1" u="sng" dirty="0" smtClean="0">
                <a:solidFill>
                  <a:schemeClr val="tx1"/>
                </a:solidFill>
              </a:rPr>
              <a:t>ύλης</a:t>
            </a:r>
            <a:endParaRPr lang="el-GR" sz="4000" b="1" dirty="0">
              <a:solidFill>
                <a:schemeClr val="tx1"/>
              </a:solidFill>
            </a:endParaRP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b="1" dirty="0"/>
              <a:t>Πίνακα με τα όργανα και τα υλικά για κάθε δραστηριότητας</a:t>
            </a:r>
          </a:p>
          <a:p>
            <a:r>
              <a:rPr lang="el-GR" b="1" dirty="0" smtClean="0"/>
              <a:t>Εργασίες </a:t>
            </a:r>
            <a:r>
              <a:rPr lang="el-GR" b="1" dirty="0"/>
              <a:t>εμπέδωσης</a:t>
            </a:r>
          </a:p>
          <a:p>
            <a:r>
              <a:rPr lang="el-GR" b="1" dirty="0" smtClean="0"/>
              <a:t>Ένθετα </a:t>
            </a:r>
            <a:endParaRPr lang="el-GR" b="1" dirty="0"/>
          </a:p>
          <a:p>
            <a:r>
              <a:rPr lang="el-GR" b="1" dirty="0" smtClean="0"/>
              <a:t>Εργαστηριακή </a:t>
            </a:r>
            <a:r>
              <a:rPr lang="el-GR" b="1" dirty="0"/>
              <a:t>άσκηση μαθητών </a:t>
            </a:r>
          </a:p>
          <a:p>
            <a:r>
              <a:rPr lang="el-GR" b="1" dirty="0" smtClean="0"/>
              <a:t>Εναλλακτική </a:t>
            </a:r>
            <a:r>
              <a:rPr lang="el-GR" b="1" dirty="0"/>
              <a:t>πρόταση του μαθήματος</a:t>
            </a:r>
          </a:p>
          <a:p>
            <a:r>
              <a:rPr lang="el-GR" b="1" dirty="0" smtClean="0"/>
              <a:t>Φύλλο </a:t>
            </a:r>
            <a:r>
              <a:rPr lang="el-GR" b="1" dirty="0"/>
              <a:t>εργασίας για τη Δραστηριότητα  </a:t>
            </a:r>
          </a:p>
          <a:p>
            <a:r>
              <a:rPr lang="el-GR" b="1" dirty="0" smtClean="0"/>
              <a:t>Φύλλο </a:t>
            </a:r>
            <a:r>
              <a:rPr lang="el-GR" b="1" dirty="0"/>
              <a:t>αξιολόγησης</a:t>
            </a:r>
          </a:p>
          <a:p>
            <a:r>
              <a:rPr lang="el-GR" b="1" dirty="0" smtClean="0"/>
              <a:t>Ελληνική</a:t>
            </a:r>
            <a:r>
              <a:rPr lang="el-GR" b="1" dirty="0"/>
              <a:t>, ξένη και ηλεκτρονική  βιβλιογραφία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10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Στοιχεία «καλής διδασκαλίας</a:t>
            </a:r>
            <a:r>
              <a:rPr lang="el-GR" b="1" dirty="0" smtClean="0"/>
              <a:t>»: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b="1" dirty="0"/>
              <a:t>Επάρκεια εκπαιδευτικού (Γνώση του αντικειμένου και του Αναλυτικού Προγράμματος)</a:t>
            </a:r>
            <a:endParaRPr lang="el-GR" dirty="0"/>
          </a:p>
          <a:p>
            <a:pPr lvl="0"/>
            <a:r>
              <a:rPr lang="el-GR" b="1" dirty="0"/>
              <a:t>Προγραμματισμός (βραχυπρόθεσμος)</a:t>
            </a:r>
            <a:endParaRPr lang="el-GR" dirty="0"/>
          </a:p>
          <a:p>
            <a:pPr lvl="0"/>
            <a:r>
              <a:rPr lang="el-GR" b="1" dirty="0"/>
              <a:t>Προγραμματισμός (μακροπρόθεσμος), </a:t>
            </a:r>
            <a:endParaRPr lang="el-GR" dirty="0"/>
          </a:p>
          <a:p>
            <a:pPr lvl="0"/>
            <a:r>
              <a:rPr lang="el-GR" b="1" dirty="0"/>
              <a:t>Σύνδεση με τους στόχους του Αναλυτικού Προγράμματος</a:t>
            </a:r>
            <a:endParaRPr lang="el-GR" dirty="0"/>
          </a:p>
          <a:p>
            <a:pPr>
              <a:buNone/>
            </a:pP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2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l-GR" b="1" dirty="0"/>
              <a:t>Ανάπτυξη του μαθήματος με σαφή μαθησιακά βήματα (διαβαθμισμένη δομή, έλεγχος κατανόησης, σύνδεση με τους στόχους, επισήμανση κύριων στοιχείων μαθήματος)</a:t>
            </a:r>
            <a:endParaRPr lang="el-GR" dirty="0"/>
          </a:p>
          <a:p>
            <a:pPr lvl="0"/>
            <a:r>
              <a:rPr lang="el-GR" b="1" dirty="0"/>
              <a:t>Σύνδεση αποκτημένων γνώσεων με την κοινωνία</a:t>
            </a:r>
            <a:endParaRPr lang="el-GR" dirty="0"/>
          </a:p>
          <a:p>
            <a:pPr lvl="0"/>
            <a:r>
              <a:rPr lang="el-GR" b="1" dirty="0"/>
              <a:t>Ευελιξία στη διδακτική πρακτική-εναλλακτικές διαδρομές</a:t>
            </a:r>
            <a:endParaRPr lang="el-GR" dirty="0"/>
          </a:p>
          <a:p>
            <a:pPr>
              <a:buNone/>
            </a:pP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Κ </a:t>
            </a:r>
            <a:r>
              <a:rPr lang="el-GR" dirty="0" smtClean="0"/>
              <a:t>ΚΑΦΕΤΖΟΠΟΥΛΟΣ ΠΡΟΓΡΑΜΜΑΤΙΣΜΟΣ</a:t>
            </a:r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3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b="1" dirty="0"/>
              <a:t>Αξιοποίηση του διδακτικού χρόνου</a:t>
            </a:r>
            <a:endParaRPr lang="el-GR" dirty="0"/>
          </a:p>
          <a:p>
            <a:pPr lvl="0"/>
            <a:r>
              <a:rPr lang="el-GR" b="1" dirty="0"/>
              <a:t>Αξιοποίηση των εποπτικών μέσων και ΤΠΕ</a:t>
            </a:r>
            <a:endParaRPr lang="el-GR" dirty="0"/>
          </a:p>
          <a:p>
            <a:pPr lvl="0"/>
            <a:r>
              <a:rPr lang="el-GR" b="1" dirty="0"/>
              <a:t>Υιοθέτηση καινοτομιών</a:t>
            </a:r>
            <a:endParaRPr lang="el-GR" dirty="0"/>
          </a:p>
          <a:p>
            <a:pPr lvl="0"/>
            <a:r>
              <a:rPr lang="el-GR" b="1" dirty="0"/>
              <a:t>Σωστή διαχείριση και αξιοποίηση των εργασιών</a:t>
            </a:r>
            <a:endParaRPr lang="el-GR" dirty="0"/>
          </a:p>
          <a:p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4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b="1" dirty="0"/>
              <a:t>Ποιότητα μάθησης (Συνεργασία με μαθητές, Διάλογος, ενεργοποίηση, ενθάρρυνση, ποικιλία μεθόδων προσέγγισης νέας γνώσης, προώθηση ομαδικής εργασίας, ενίσχυση υπευθυνότητας, παιδαγωγική αντιμετώπιση μαθησιακών δυσκολιών)</a:t>
            </a:r>
            <a:endParaRPr lang="el-GR" dirty="0"/>
          </a:p>
          <a:p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5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b="1" dirty="0"/>
              <a:t>Παιδαγωγικό κλίμα της τάξης</a:t>
            </a:r>
            <a:endParaRPr lang="el-GR" dirty="0"/>
          </a:p>
          <a:p>
            <a:pPr lvl="0"/>
            <a:r>
              <a:rPr lang="el-GR" b="1" dirty="0"/>
              <a:t>Αξιολόγηση </a:t>
            </a:r>
            <a:r>
              <a:rPr lang="el-GR" b="1" dirty="0" smtClean="0"/>
              <a:t>μαθητών</a:t>
            </a:r>
            <a:r>
              <a:rPr lang="en-US" b="1" dirty="0" smtClean="0"/>
              <a:t> (</a:t>
            </a:r>
            <a:r>
              <a:rPr lang="el-GR" b="1" dirty="0" smtClean="0"/>
              <a:t>ωχ!)</a:t>
            </a:r>
          </a:p>
          <a:p>
            <a:pPr lvl="0"/>
            <a:endParaRPr lang="el-GR" b="1" dirty="0"/>
          </a:p>
          <a:p>
            <a:pPr lvl="0"/>
            <a:r>
              <a:rPr lang="el-GR" b="1" dirty="0" smtClean="0"/>
              <a:t>Άλλο στοιχείο για ένα καλό μάθημα;;;</a:t>
            </a:r>
          </a:p>
          <a:p>
            <a:pPr lvl="0"/>
            <a:r>
              <a:rPr lang="el-GR" b="1" dirty="0" smtClean="0"/>
              <a:t>1.</a:t>
            </a:r>
          </a:p>
          <a:p>
            <a:pPr lvl="0"/>
            <a:r>
              <a:rPr lang="el-GR" b="1" dirty="0" smtClean="0"/>
              <a:t>2.</a:t>
            </a:r>
          </a:p>
          <a:p>
            <a:pPr lvl="0"/>
            <a:r>
              <a:rPr lang="el-GR" b="1" dirty="0" smtClean="0"/>
              <a:t>3. ….</a:t>
            </a:r>
            <a:endParaRPr lang="el-GR" dirty="0"/>
          </a:p>
          <a:p>
            <a:endParaRPr lang="en-US" dirty="0" smtClean="0"/>
          </a:p>
          <a:p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6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/>
              <a:t>Τι μπορεί να περιέχει μια πρόταση σχεδίου μαθήματος;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b="1" dirty="0"/>
              <a:t>Μια πρόταση σχεδιασμού της διδασκαλίας μιας διδακτικής ενότητας </a:t>
            </a:r>
            <a:r>
              <a:rPr lang="el-GR" b="1" u="sng" dirty="0"/>
              <a:t>μπορεί να</a:t>
            </a:r>
            <a:r>
              <a:rPr lang="el-GR" b="1" dirty="0"/>
              <a:t> περιλαμβάνει: 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7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b="1" dirty="0"/>
              <a:t>Τίτλο  της γενικής ενότητας (κεφαλαίου) </a:t>
            </a:r>
          </a:p>
          <a:p>
            <a:r>
              <a:rPr lang="el-GR" b="1" dirty="0" smtClean="0"/>
              <a:t>Τίτλο </a:t>
            </a:r>
            <a:r>
              <a:rPr lang="el-GR" b="1" dirty="0"/>
              <a:t>της διδακτικής ενότητας (ή ενοτήτων)</a:t>
            </a:r>
          </a:p>
          <a:p>
            <a:r>
              <a:rPr lang="el-GR" b="1" dirty="0" smtClean="0"/>
              <a:t>Προβλεπόμενες </a:t>
            </a:r>
            <a:r>
              <a:rPr lang="el-GR" b="1" dirty="0"/>
              <a:t>διδακτικές ώρες (χρόνο)</a:t>
            </a:r>
          </a:p>
          <a:p>
            <a:r>
              <a:rPr lang="el-GR" b="1" dirty="0" smtClean="0"/>
              <a:t>Διδακτικούς </a:t>
            </a:r>
            <a:r>
              <a:rPr lang="el-GR" b="1" dirty="0"/>
              <a:t>στόχους </a:t>
            </a:r>
          </a:p>
          <a:p>
            <a:r>
              <a:rPr lang="el-GR" b="1" dirty="0" smtClean="0"/>
              <a:t>Βασικές </a:t>
            </a:r>
            <a:r>
              <a:rPr lang="el-GR" b="1" dirty="0"/>
              <a:t>ιδέες του μαθήματος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8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b="1" dirty="0" err="1"/>
              <a:t>Eννοιολογικές</a:t>
            </a:r>
            <a:r>
              <a:rPr lang="el-GR" b="1" dirty="0"/>
              <a:t> δυσκολίες</a:t>
            </a:r>
          </a:p>
          <a:p>
            <a:r>
              <a:rPr lang="el-GR" b="1" dirty="0" smtClean="0"/>
              <a:t>Πειράματα </a:t>
            </a:r>
            <a:r>
              <a:rPr lang="el-GR" b="1" dirty="0"/>
              <a:t>επίδειξης </a:t>
            </a:r>
          </a:p>
          <a:p>
            <a:r>
              <a:rPr lang="el-GR" b="1" dirty="0" smtClean="0"/>
              <a:t>Εποπτικό </a:t>
            </a:r>
            <a:r>
              <a:rPr lang="el-GR" b="1" dirty="0"/>
              <a:t>υλικό διδασκαλίας </a:t>
            </a:r>
          </a:p>
          <a:p>
            <a:r>
              <a:rPr lang="el-GR" b="1" dirty="0" smtClean="0"/>
              <a:t>Ερεθίσματα </a:t>
            </a:r>
            <a:r>
              <a:rPr lang="el-GR" b="1" dirty="0"/>
              <a:t>για τη διδασκαλία</a:t>
            </a:r>
          </a:p>
          <a:p>
            <a:r>
              <a:rPr lang="el-GR" b="1" dirty="0" smtClean="0"/>
              <a:t>Δραστηριότητες </a:t>
            </a:r>
            <a:r>
              <a:rPr lang="el-GR" b="1" dirty="0"/>
              <a:t>των μαθητών (πείραμα με απλά, συνήθως, μέσα και </a:t>
            </a:r>
            <a:r>
              <a:rPr lang="el-GR" b="1" dirty="0" err="1"/>
              <a:t>ιδιοκατασκευές</a:t>
            </a:r>
            <a:r>
              <a:rPr lang="el-GR" b="1" dirty="0"/>
              <a:t>)</a:t>
            </a:r>
          </a:p>
          <a:p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11/9/2012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 ΚΑΦΕΤΖ ΠΡΟΓΡΑΜΜΑΤΙΣΜΟΣ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BA50-56BE-4222-8064-250E0FA2F529}" type="slidenum">
              <a:rPr lang="el-GR" smtClean="0"/>
              <a:pPr/>
              <a:t>9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302</Words>
  <Application>Microsoft Office PowerPoint</Application>
  <PresentationFormat>Προβολή στην οθόνη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1" baseType="lpstr">
      <vt:lpstr>Θέμα του Office</vt:lpstr>
      <vt:lpstr>3ο ΠΕΚ ΑΘΗΝΑΣ      Κ. Καφετζόπουλος Ενότητα 3α</vt:lpstr>
      <vt:lpstr>Στοιχεία «καλής διδασκαλίας»:</vt:lpstr>
      <vt:lpstr>Διαφάνεια 3</vt:lpstr>
      <vt:lpstr>Διαφάνεια 4</vt:lpstr>
      <vt:lpstr>Διαφάνεια 5</vt:lpstr>
      <vt:lpstr>Διαφάνεια 6</vt:lpstr>
      <vt:lpstr>Τι μπορεί να περιέχει μια πρόταση σχεδίου μαθήματος;</vt:lpstr>
      <vt:lpstr>Διαφάνεια 8</vt:lpstr>
      <vt:lpstr>Διαφάνεια 9</vt:lpstr>
      <vt:lpstr>Διαφάνεια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3ο ΠΕΚ ΑΘΗΝΑΣ      Κ. Καφετζόπουλος Ενότητα 3α</dc:title>
  <dc:creator>κκ</dc:creator>
  <cp:lastModifiedBy>κκ</cp:lastModifiedBy>
  <cp:revision>2</cp:revision>
  <dcterms:created xsi:type="dcterms:W3CDTF">2012-09-11T05:36:36Z</dcterms:created>
  <dcterms:modified xsi:type="dcterms:W3CDTF">2012-09-11T06:21:21Z</dcterms:modified>
</cp:coreProperties>
</file>