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300" r:id="rId19"/>
    <p:sldId id="301" r:id="rId20"/>
    <p:sldId id="302" r:id="rId21"/>
    <p:sldId id="303" r:id="rId22"/>
    <p:sldId id="304" r:id="rId23"/>
    <p:sldId id="305" r:id="rId24"/>
    <p:sldId id="306" r:id="rId25"/>
    <p:sldId id="307" r:id="rId26"/>
    <p:sldId id="308" r:id="rId27"/>
    <p:sldId id="309" r:id="rId28"/>
    <p:sldId id="310" r:id="rId29"/>
    <p:sldId id="311" r:id="rId30"/>
    <p:sldId id="312" r:id="rId31"/>
    <p:sldId id="313" r:id="rId32"/>
    <p:sldId id="315" r:id="rId33"/>
    <p:sldId id="316" r:id="rId34"/>
    <p:sldId id="319" r:id="rId35"/>
    <p:sldId id="323" r:id="rId36"/>
    <p:sldId id="282" r:id="rId37"/>
    <p:sldId id="283" r:id="rId38"/>
    <p:sldId id="284" r:id="rId39"/>
    <p:sldId id="285" r:id="rId40"/>
    <p:sldId id="286" r:id="rId41"/>
    <p:sldId id="287" r:id="rId42"/>
    <p:sldId id="288" r:id="rId43"/>
    <p:sldId id="289" r:id="rId44"/>
    <p:sldId id="290" r:id="rId45"/>
    <p:sldId id="291" r:id="rId46"/>
    <p:sldId id="292" r:id="rId47"/>
    <p:sldId id="293" r:id="rId48"/>
    <p:sldId id="295" r:id="rId49"/>
    <p:sldId id="296" r:id="rId50"/>
    <p:sldId id="297" r:id="rId51"/>
    <p:sldId id="298" r:id="rId52"/>
    <p:sldId id="299" r:id="rId53"/>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78" d="100"/>
          <a:sy n="78" d="100"/>
        </p:scale>
        <p:origin x="8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D2B2FD11-33DA-49D0-94EB-6339EBAF0CCD}" type="datetimeFigureOut">
              <a:rPr lang="el-GR" smtClean="0"/>
              <a:t>11/9/2017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D7B1CFD-6A61-4818-B13F-56687C26E1A9}" type="slidenum">
              <a:rPr lang="el-GR" smtClean="0"/>
              <a:t>‹#›</a:t>
            </a:fld>
            <a:endParaRPr lang="el-GR"/>
          </a:p>
        </p:txBody>
      </p:sp>
    </p:spTree>
    <p:extLst>
      <p:ext uri="{BB962C8B-B14F-4D97-AF65-F5344CB8AC3E}">
        <p14:creationId xmlns:p14="http://schemas.microsoft.com/office/powerpoint/2010/main" val="3246365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2B2FD11-33DA-49D0-94EB-6339EBAF0CCD}" type="datetimeFigureOut">
              <a:rPr lang="el-GR" smtClean="0"/>
              <a:t>11/9/2017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D7B1CFD-6A61-4818-B13F-56687C26E1A9}" type="slidenum">
              <a:rPr lang="el-GR" smtClean="0"/>
              <a:t>‹#›</a:t>
            </a:fld>
            <a:endParaRPr lang="el-GR"/>
          </a:p>
        </p:txBody>
      </p:sp>
    </p:spTree>
    <p:extLst>
      <p:ext uri="{BB962C8B-B14F-4D97-AF65-F5344CB8AC3E}">
        <p14:creationId xmlns:p14="http://schemas.microsoft.com/office/powerpoint/2010/main" val="1957910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2B2FD11-33DA-49D0-94EB-6339EBAF0CCD}" type="datetimeFigureOut">
              <a:rPr lang="el-GR" smtClean="0"/>
              <a:t>11/9/2017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D7B1CFD-6A61-4818-B13F-56687C26E1A9}" type="slidenum">
              <a:rPr lang="el-GR" smtClean="0"/>
              <a:t>‹#›</a:t>
            </a:fld>
            <a:endParaRPr lang="el-GR"/>
          </a:p>
        </p:txBody>
      </p:sp>
    </p:spTree>
    <p:extLst>
      <p:ext uri="{BB962C8B-B14F-4D97-AF65-F5344CB8AC3E}">
        <p14:creationId xmlns:p14="http://schemas.microsoft.com/office/powerpoint/2010/main" val="304607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2B2FD11-33DA-49D0-94EB-6339EBAF0CCD}" type="datetimeFigureOut">
              <a:rPr lang="el-GR" smtClean="0"/>
              <a:t>11/9/2017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D7B1CFD-6A61-4818-B13F-56687C26E1A9}" type="slidenum">
              <a:rPr lang="el-GR" smtClean="0"/>
              <a:t>‹#›</a:t>
            </a:fld>
            <a:endParaRPr lang="el-GR"/>
          </a:p>
        </p:txBody>
      </p:sp>
    </p:spTree>
    <p:extLst>
      <p:ext uri="{BB962C8B-B14F-4D97-AF65-F5344CB8AC3E}">
        <p14:creationId xmlns:p14="http://schemas.microsoft.com/office/powerpoint/2010/main" val="3553146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D2B2FD11-33DA-49D0-94EB-6339EBAF0CCD}" type="datetimeFigureOut">
              <a:rPr lang="el-GR" smtClean="0"/>
              <a:t>11/9/2017</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5D7B1CFD-6A61-4818-B13F-56687C26E1A9}" type="slidenum">
              <a:rPr lang="el-GR" smtClean="0"/>
              <a:t>‹#›</a:t>
            </a:fld>
            <a:endParaRPr lang="el-GR"/>
          </a:p>
        </p:txBody>
      </p:sp>
    </p:spTree>
    <p:extLst>
      <p:ext uri="{BB962C8B-B14F-4D97-AF65-F5344CB8AC3E}">
        <p14:creationId xmlns:p14="http://schemas.microsoft.com/office/powerpoint/2010/main" val="2882495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D2B2FD11-33DA-49D0-94EB-6339EBAF0CCD}" type="datetimeFigureOut">
              <a:rPr lang="el-GR" smtClean="0"/>
              <a:t>11/9/2017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D7B1CFD-6A61-4818-B13F-56687C26E1A9}" type="slidenum">
              <a:rPr lang="el-GR" smtClean="0"/>
              <a:t>‹#›</a:t>
            </a:fld>
            <a:endParaRPr lang="el-GR"/>
          </a:p>
        </p:txBody>
      </p:sp>
    </p:spTree>
    <p:extLst>
      <p:ext uri="{BB962C8B-B14F-4D97-AF65-F5344CB8AC3E}">
        <p14:creationId xmlns:p14="http://schemas.microsoft.com/office/powerpoint/2010/main" val="2740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D2B2FD11-33DA-49D0-94EB-6339EBAF0CCD}" type="datetimeFigureOut">
              <a:rPr lang="el-GR" smtClean="0"/>
              <a:t>11/9/2017</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5D7B1CFD-6A61-4818-B13F-56687C26E1A9}" type="slidenum">
              <a:rPr lang="el-GR" smtClean="0"/>
              <a:t>‹#›</a:t>
            </a:fld>
            <a:endParaRPr lang="el-GR"/>
          </a:p>
        </p:txBody>
      </p:sp>
    </p:spTree>
    <p:extLst>
      <p:ext uri="{BB962C8B-B14F-4D97-AF65-F5344CB8AC3E}">
        <p14:creationId xmlns:p14="http://schemas.microsoft.com/office/powerpoint/2010/main" val="3935103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D2B2FD11-33DA-49D0-94EB-6339EBAF0CCD}" type="datetimeFigureOut">
              <a:rPr lang="el-GR" smtClean="0"/>
              <a:t>11/9/2017</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5D7B1CFD-6A61-4818-B13F-56687C26E1A9}" type="slidenum">
              <a:rPr lang="el-GR" smtClean="0"/>
              <a:t>‹#›</a:t>
            </a:fld>
            <a:endParaRPr lang="el-GR"/>
          </a:p>
        </p:txBody>
      </p:sp>
    </p:spTree>
    <p:extLst>
      <p:ext uri="{BB962C8B-B14F-4D97-AF65-F5344CB8AC3E}">
        <p14:creationId xmlns:p14="http://schemas.microsoft.com/office/powerpoint/2010/main" val="1933810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2B2FD11-33DA-49D0-94EB-6339EBAF0CCD}" type="datetimeFigureOut">
              <a:rPr lang="el-GR" smtClean="0"/>
              <a:t>11/9/2017</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5D7B1CFD-6A61-4818-B13F-56687C26E1A9}" type="slidenum">
              <a:rPr lang="el-GR" smtClean="0"/>
              <a:t>‹#›</a:t>
            </a:fld>
            <a:endParaRPr lang="el-GR"/>
          </a:p>
        </p:txBody>
      </p:sp>
    </p:spTree>
    <p:extLst>
      <p:ext uri="{BB962C8B-B14F-4D97-AF65-F5344CB8AC3E}">
        <p14:creationId xmlns:p14="http://schemas.microsoft.com/office/powerpoint/2010/main" val="1860033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D2B2FD11-33DA-49D0-94EB-6339EBAF0CCD}" type="datetimeFigureOut">
              <a:rPr lang="el-GR" smtClean="0"/>
              <a:t>11/9/2017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D7B1CFD-6A61-4818-B13F-56687C26E1A9}" type="slidenum">
              <a:rPr lang="el-GR" smtClean="0"/>
              <a:t>‹#›</a:t>
            </a:fld>
            <a:endParaRPr lang="el-GR"/>
          </a:p>
        </p:txBody>
      </p:sp>
    </p:spTree>
    <p:extLst>
      <p:ext uri="{BB962C8B-B14F-4D97-AF65-F5344CB8AC3E}">
        <p14:creationId xmlns:p14="http://schemas.microsoft.com/office/powerpoint/2010/main" val="4043954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D2B2FD11-33DA-49D0-94EB-6339EBAF0CCD}" type="datetimeFigureOut">
              <a:rPr lang="el-GR" smtClean="0"/>
              <a:t>11/9/2017</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5D7B1CFD-6A61-4818-B13F-56687C26E1A9}" type="slidenum">
              <a:rPr lang="el-GR" smtClean="0"/>
              <a:t>‹#›</a:t>
            </a:fld>
            <a:endParaRPr lang="el-GR"/>
          </a:p>
        </p:txBody>
      </p:sp>
    </p:spTree>
    <p:extLst>
      <p:ext uri="{BB962C8B-B14F-4D97-AF65-F5344CB8AC3E}">
        <p14:creationId xmlns:p14="http://schemas.microsoft.com/office/powerpoint/2010/main" val="2028090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2FD11-33DA-49D0-94EB-6339EBAF0CCD}" type="datetimeFigureOut">
              <a:rPr lang="el-GR" smtClean="0"/>
              <a:t>11/9/2017</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7B1CFD-6A61-4818-B13F-56687C26E1A9}" type="slidenum">
              <a:rPr lang="el-GR" smtClean="0"/>
              <a:t>‹#›</a:t>
            </a:fld>
            <a:endParaRPr lang="el-GR"/>
          </a:p>
        </p:txBody>
      </p:sp>
    </p:spTree>
    <p:extLst>
      <p:ext uri="{BB962C8B-B14F-4D97-AF65-F5344CB8AC3E}">
        <p14:creationId xmlns:p14="http://schemas.microsoft.com/office/powerpoint/2010/main" val="52064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ep.edu.gr/el/component/k2/content/37-synthetikes-ergasie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l.wikipedia.org/wiki/%CE%95%CF%85%CF%86%CF%85%CE%90%CE%B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a:t/>
            </a:r>
            <a:br>
              <a:rPr lang="el-GR" dirty="0"/>
            </a:br>
            <a:r>
              <a:rPr lang="el-GR" dirty="0"/>
              <a:t> </a:t>
            </a:r>
            <a:r>
              <a:rPr lang="el-GR" sz="5300" b="1" dirty="0"/>
              <a:t>Η Δημιουργική Εργασία στο Λύκειο </a:t>
            </a:r>
            <a:r>
              <a:rPr lang="el-GR" sz="5300" dirty="0"/>
              <a:t/>
            </a:r>
            <a:br>
              <a:rPr lang="el-GR" sz="5300" dirty="0"/>
            </a:br>
            <a:r>
              <a:rPr lang="el-GR" sz="5300" b="1" dirty="0"/>
              <a:t>Σημειώσεις για ένα πλαίσιο </a:t>
            </a:r>
            <a:r>
              <a:rPr lang="el-GR" sz="5300" b="1" dirty="0" smtClean="0"/>
              <a:t>επιμόρφωσης</a:t>
            </a:r>
            <a:br>
              <a:rPr lang="el-GR" sz="5300" b="1" dirty="0" smtClean="0"/>
            </a:br>
            <a:r>
              <a:rPr lang="el-GR" sz="5300" b="1" dirty="0" smtClean="0"/>
              <a:t>ΕΝΟΤΗΤΑ 1 ΘΕΩΡΗΤΙΚΟ ΜΕΡΟΣ </a:t>
            </a:r>
            <a:endParaRPr lang="el-GR" sz="5300" dirty="0"/>
          </a:p>
        </p:txBody>
      </p:sp>
      <p:sp>
        <p:nvSpPr>
          <p:cNvPr id="3" name="Υπότιτλος 2"/>
          <p:cNvSpPr>
            <a:spLocks noGrp="1"/>
          </p:cNvSpPr>
          <p:nvPr>
            <p:ph type="subTitle" idx="1"/>
          </p:nvPr>
        </p:nvSpPr>
        <p:spPr/>
        <p:txBody>
          <a:bodyPr/>
          <a:lstStyle/>
          <a:p>
            <a:r>
              <a:rPr lang="en-US" dirty="0" smtClean="0">
                <a:hlinkClick r:id="rId2"/>
              </a:rPr>
              <a:t>http://www.iep.edu.gr/el/component/k2/content/37-synthetikes-ergasies</a:t>
            </a:r>
            <a:endParaRPr lang="el-GR" dirty="0" smtClean="0"/>
          </a:p>
          <a:p>
            <a:r>
              <a:rPr lang="el-GR" dirty="0" smtClean="0"/>
              <a:t>και για τη μεταγραφή Κ Καφετζόπουλος </a:t>
            </a:r>
            <a:r>
              <a:rPr lang="el-GR" dirty="0" err="1" smtClean="0"/>
              <a:t>Υπ</a:t>
            </a:r>
            <a:r>
              <a:rPr lang="el-GR" dirty="0" smtClean="0"/>
              <a:t>/</a:t>
            </a:r>
            <a:r>
              <a:rPr lang="el-GR" dirty="0" err="1" smtClean="0"/>
              <a:t>ντής</a:t>
            </a:r>
            <a:r>
              <a:rPr lang="el-GR" dirty="0" smtClean="0"/>
              <a:t> 3</a:t>
            </a:r>
            <a:r>
              <a:rPr lang="el-GR" baseline="30000" dirty="0" smtClean="0"/>
              <a:t>ου</a:t>
            </a:r>
            <a:r>
              <a:rPr lang="el-GR" dirty="0" smtClean="0"/>
              <a:t> ΠΕΚ ΣΣ ΠΕ04</a:t>
            </a:r>
            <a:endParaRPr lang="el-GR" dirty="0"/>
          </a:p>
        </p:txBody>
      </p:sp>
    </p:spTree>
    <p:extLst>
      <p:ext uri="{BB962C8B-B14F-4D97-AF65-F5344CB8AC3E}">
        <p14:creationId xmlns:p14="http://schemas.microsoft.com/office/powerpoint/2010/main" val="1525610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Ποια είναι τα γνωρίσματα μιας δημιουργικής δραστηριότητας; </a:t>
            </a:r>
          </a:p>
        </p:txBody>
      </p:sp>
      <p:sp>
        <p:nvSpPr>
          <p:cNvPr id="3" name="Θέση περιεχομένου 2"/>
          <p:cNvSpPr>
            <a:spLocks noGrp="1"/>
          </p:cNvSpPr>
          <p:nvPr>
            <p:ph idx="1"/>
          </p:nvPr>
        </p:nvSpPr>
        <p:spPr>
          <a:xfrm>
            <a:off x="298173" y="1825624"/>
            <a:ext cx="11718235" cy="5032375"/>
          </a:xfrm>
        </p:spPr>
        <p:txBody>
          <a:bodyPr>
            <a:noAutofit/>
          </a:bodyPr>
          <a:lstStyle/>
          <a:p>
            <a:r>
              <a:rPr lang="el-GR" sz="3200" dirty="0"/>
              <a:t>μορφή δράσης του ανθρώπου που αποσκοπεί στη δημιουργία ποιοτικά νέων κοινωνικών </a:t>
            </a:r>
            <a:r>
              <a:rPr lang="el-GR" sz="3200" dirty="0" smtClean="0"/>
              <a:t>αξιών</a:t>
            </a:r>
          </a:p>
          <a:p>
            <a:r>
              <a:rPr lang="el-GR" sz="3200" dirty="0" smtClean="0"/>
              <a:t>ικανότητα </a:t>
            </a:r>
            <a:r>
              <a:rPr lang="el-GR" sz="3200" dirty="0"/>
              <a:t>προσαρμογής των γνώσεων και δεξιοτήτων στη νέα </a:t>
            </a:r>
            <a:r>
              <a:rPr lang="el-GR" sz="3200" dirty="0" smtClean="0"/>
              <a:t>κατάσταση</a:t>
            </a:r>
          </a:p>
          <a:p>
            <a:r>
              <a:rPr lang="el-GR" sz="3200" dirty="0"/>
              <a:t>προβλήματα και αντιπαραθέσεις σε ό,τι αφορά τον εννοιολογικό προσδιορισμό τους εξακολουθούν να υπάρχουν ως σήμερα και σε τέτοιο βαθμό ώστε, όπως υποστηρίζει η </a:t>
            </a:r>
            <a:r>
              <a:rPr lang="el-GR" sz="3200" dirty="0" err="1"/>
              <a:t>Amabile</a:t>
            </a:r>
            <a:r>
              <a:rPr lang="el-GR" sz="3200" dirty="0"/>
              <a:t> (1996: 19), </a:t>
            </a:r>
            <a:r>
              <a:rPr lang="el-GR" sz="3200" dirty="0" err="1"/>
              <a:t>oι</a:t>
            </a:r>
            <a:r>
              <a:rPr lang="el-GR" sz="3200" dirty="0"/>
              <a:t> ερευνητές της δημιουργικότητας συχνά να </a:t>
            </a:r>
            <a:r>
              <a:rPr lang="el-GR" sz="3200" dirty="0">
                <a:solidFill>
                  <a:srgbClr val="FF0000"/>
                </a:solidFill>
              </a:rPr>
              <a:t>κατηγορούνται πως </a:t>
            </a:r>
            <a:r>
              <a:rPr lang="el-GR" sz="3200" i="1" dirty="0">
                <a:solidFill>
                  <a:srgbClr val="FF0000"/>
                </a:solidFill>
              </a:rPr>
              <a:t>δεν γνωρίζουν για ποιο πράγμα μιλούν</a:t>
            </a:r>
            <a:r>
              <a:rPr lang="el-GR" sz="3200" dirty="0">
                <a:solidFill>
                  <a:srgbClr val="FF0000"/>
                </a:solidFill>
              </a:rPr>
              <a:t>. </a:t>
            </a:r>
          </a:p>
        </p:txBody>
      </p:sp>
    </p:spTree>
    <p:extLst>
      <p:ext uri="{BB962C8B-B14F-4D97-AF65-F5344CB8AC3E}">
        <p14:creationId xmlns:p14="http://schemas.microsoft.com/office/powerpoint/2010/main" val="1390756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48478" y="365125"/>
            <a:ext cx="11105322" cy="1325563"/>
          </a:xfrm>
        </p:spPr>
        <p:txBody>
          <a:bodyPr/>
          <a:lstStyle/>
          <a:p>
            <a:r>
              <a:rPr lang="el-GR" dirty="0" smtClean="0"/>
              <a:t>Κριτήρια </a:t>
            </a:r>
            <a:r>
              <a:rPr lang="el-GR" dirty="0"/>
              <a:t>για τον ορισμό της δημιουργικότητας </a:t>
            </a:r>
          </a:p>
        </p:txBody>
      </p:sp>
      <p:sp>
        <p:nvSpPr>
          <p:cNvPr id="3" name="Θέση περιεχομένου 2"/>
          <p:cNvSpPr>
            <a:spLocks noGrp="1"/>
          </p:cNvSpPr>
          <p:nvPr>
            <p:ph idx="1"/>
          </p:nvPr>
        </p:nvSpPr>
        <p:spPr>
          <a:xfrm>
            <a:off x="377687" y="1441174"/>
            <a:ext cx="11539330" cy="5208104"/>
          </a:xfrm>
        </p:spPr>
        <p:txBody>
          <a:bodyPr>
            <a:normAutofit/>
          </a:bodyPr>
          <a:lstStyle/>
          <a:p>
            <a:r>
              <a:rPr lang="el-GR" sz="4000" dirty="0" smtClean="0"/>
              <a:t> </a:t>
            </a:r>
            <a:r>
              <a:rPr lang="el-GR" sz="4000" dirty="0"/>
              <a:t>τα συγκεκριμένα, ειδικά χαρακτηριστικά των </a:t>
            </a:r>
            <a:r>
              <a:rPr lang="el-GR" sz="4000" i="1" dirty="0">
                <a:solidFill>
                  <a:srgbClr val="FF0000"/>
                </a:solidFill>
              </a:rPr>
              <a:t>προϊόντων</a:t>
            </a:r>
            <a:r>
              <a:rPr lang="el-GR" sz="4000" i="1" dirty="0"/>
              <a:t> </a:t>
            </a:r>
            <a:r>
              <a:rPr lang="el-GR" sz="4000" dirty="0"/>
              <a:t>της δημιουργικής σκέψης, </a:t>
            </a:r>
            <a:endParaRPr lang="el-GR" sz="4000" dirty="0" smtClean="0"/>
          </a:p>
          <a:p>
            <a:r>
              <a:rPr lang="el-GR" sz="4000" dirty="0" smtClean="0"/>
              <a:t>των </a:t>
            </a:r>
            <a:r>
              <a:rPr lang="el-GR" sz="4000" i="1" dirty="0"/>
              <a:t>προσώπων </a:t>
            </a:r>
            <a:r>
              <a:rPr lang="el-GR" sz="4000" dirty="0"/>
              <a:t>που τα δημιούργησαν ή των </a:t>
            </a:r>
            <a:r>
              <a:rPr lang="el-GR" sz="4000" i="1" dirty="0">
                <a:solidFill>
                  <a:srgbClr val="FF0000"/>
                </a:solidFill>
              </a:rPr>
              <a:t>διαδικασιών σκέψης </a:t>
            </a:r>
            <a:r>
              <a:rPr lang="el-GR" sz="4000" dirty="0"/>
              <a:t>που ακολουθήθηκαν</a:t>
            </a:r>
            <a:r>
              <a:rPr lang="el-GR" sz="4000" dirty="0" smtClean="0"/>
              <a:t>.</a:t>
            </a:r>
          </a:p>
          <a:p>
            <a:r>
              <a:rPr lang="el-GR" sz="4000" dirty="0" smtClean="0"/>
              <a:t> </a:t>
            </a:r>
            <a:r>
              <a:rPr lang="el-GR" sz="4000" dirty="0" smtClean="0">
                <a:solidFill>
                  <a:srgbClr val="FF0000"/>
                </a:solidFill>
              </a:rPr>
              <a:t>την </a:t>
            </a:r>
            <a:r>
              <a:rPr lang="el-GR" sz="4000" dirty="0">
                <a:solidFill>
                  <a:srgbClr val="FF0000"/>
                </a:solidFill>
              </a:rPr>
              <a:t>ποιότητα της αντίδρασης </a:t>
            </a:r>
            <a:r>
              <a:rPr lang="el-GR" sz="4000" dirty="0"/>
              <a:t>που ένα προϊόν δημιουργεί σε ένα </a:t>
            </a:r>
            <a:r>
              <a:rPr lang="el-GR" sz="4000" dirty="0" smtClean="0"/>
              <a:t>παρατηρητή </a:t>
            </a:r>
            <a:endParaRPr lang="el-GR" sz="4000" dirty="0"/>
          </a:p>
        </p:txBody>
      </p:sp>
    </p:spTree>
    <p:extLst>
      <p:ext uri="{BB962C8B-B14F-4D97-AF65-F5344CB8AC3E}">
        <p14:creationId xmlns:p14="http://schemas.microsoft.com/office/powerpoint/2010/main" val="80202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a:latin typeface="+mn-lt"/>
              </a:rPr>
              <a:t>Gardner </a:t>
            </a:r>
            <a:r>
              <a:rPr lang="en-US" b="1" dirty="0" smtClean="0">
                <a:latin typeface="+mn-lt"/>
              </a:rPr>
              <a:t>1996</a:t>
            </a:r>
            <a:r>
              <a:rPr lang="el-GR" b="1" dirty="0" smtClean="0">
                <a:latin typeface="+mn-lt"/>
              </a:rPr>
              <a:t> ( πολλαπλή ευφυΐα)</a:t>
            </a:r>
            <a:endParaRPr lang="el-GR" b="1" dirty="0">
              <a:latin typeface="+mn-lt"/>
            </a:endParaRPr>
          </a:p>
        </p:txBody>
      </p:sp>
      <p:sp>
        <p:nvSpPr>
          <p:cNvPr id="3" name="Θέση περιεχομένου 2"/>
          <p:cNvSpPr>
            <a:spLocks noGrp="1"/>
          </p:cNvSpPr>
          <p:nvPr>
            <p:ph idx="1"/>
          </p:nvPr>
        </p:nvSpPr>
        <p:spPr>
          <a:xfrm>
            <a:off x="655983" y="1480930"/>
            <a:ext cx="11111947" cy="5218044"/>
          </a:xfrm>
        </p:spPr>
        <p:txBody>
          <a:bodyPr>
            <a:noAutofit/>
          </a:bodyPr>
          <a:lstStyle/>
          <a:p>
            <a:pPr marL="0" indent="0">
              <a:buNone/>
            </a:pPr>
            <a:r>
              <a:rPr lang="el-GR" sz="4400" dirty="0"/>
              <a:t>ένα δημιουργικό </a:t>
            </a:r>
            <a:r>
              <a:rPr lang="el-GR" sz="4400" dirty="0" smtClean="0"/>
              <a:t>άτομο: </a:t>
            </a:r>
          </a:p>
          <a:p>
            <a:r>
              <a:rPr lang="el-GR" sz="4400" dirty="0" smtClean="0"/>
              <a:t>λύνει </a:t>
            </a:r>
            <a:r>
              <a:rPr lang="el-GR" sz="4400" dirty="0"/>
              <a:t>προβλήματα</a:t>
            </a:r>
            <a:r>
              <a:rPr lang="el-GR" sz="4400" dirty="0" smtClean="0"/>
              <a:t>,</a:t>
            </a:r>
          </a:p>
          <a:p>
            <a:r>
              <a:rPr lang="el-GR" sz="4400" dirty="0" smtClean="0"/>
              <a:t> </a:t>
            </a:r>
            <a:r>
              <a:rPr lang="el-GR" sz="4400" dirty="0"/>
              <a:t>σχεδιάζει προϊόντα </a:t>
            </a:r>
            <a:endParaRPr lang="el-GR" sz="4400" dirty="0" smtClean="0"/>
          </a:p>
          <a:p>
            <a:r>
              <a:rPr lang="el-GR" sz="4400" dirty="0" smtClean="0"/>
              <a:t> </a:t>
            </a:r>
            <a:r>
              <a:rPr lang="el-GR" sz="4400" dirty="0"/>
              <a:t>θέτει νέα ερωτήματα </a:t>
            </a:r>
            <a:endParaRPr lang="el-GR" sz="4400" dirty="0" smtClean="0"/>
          </a:p>
          <a:p>
            <a:pPr marL="0" indent="0">
              <a:buNone/>
            </a:pPr>
            <a:r>
              <a:rPr lang="el-GR" sz="4400" dirty="0" smtClean="0"/>
              <a:t>εντός </a:t>
            </a:r>
            <a:r>
              <a:rPr lang="el-GR" sz="4400" dirty="0"/>
              <a:t>ενός πεδίου με τρόπο που αρχικά θεωρείται ασυνήθης αλλά καθίσταται περιστασιακά αποδεκτός τουλάχιστον για μια πολιτισμική ομάδα</a:t>
            </a:r>
          </a:p>
        </p:txBody>
      </p:sp>
    </p:spTree>
    <p:extLst>
      <p:ext uri="{BB962C8B-B14F-4D97-AF65-F5344CB8AC3E}">
        <p14:creationId xmlns:p14="http://schemas.microsoft.com/office/powerpoint/2010/main" val="1757646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98443" y="225977"/>
            <a:ext cx="10515600" cy="1325563"/>
          </a:xfrm>
        </p:spPr>
        <p:txBody>
          <a:bodyPr/>
          <a:lstStyle/>
          <a:p>
            <a:r>
              <a:rPr lang="el-GR" dirty="0" smtClean="0">
                <a:latin typeface="Arial" panose="020B0604020202020204" pitchFamily="34" charset="0"/>
                <a:cs typeface="Arial" panose="020B0604020202020204" pitchFamily="34" charset="0"/>
              </a:rPr>
              <a:t>Εκτός κειμένου </a:t>
            </a:r>
            <a:r>
              <a:rPr lang="el-GR" dirty="0" smtClean="0">
                <a:latin typeface="Arial" panose="020B0604020202020204" pitchFamily="34" charset="0"/>
                <a:cs typeface="Arial" panose="020B0604020202020204" pitchFamily="34" charset="0"/>
              </a:rPr>
              <a:t>του ΙΕΠ </a:t>
            </a:r>
            <a:r>
              <a:rPr lang="el-GR" dirty="0" smtClean="0">
                <a:latin typeface="Arial" panose="020B0604020202020204" pitchFamily="34" charset="0"/>
                <a:cs typeface="Arial" panose="020B0604020202020204" pitchFamily="34" charset="0"/>
              </a:rPr>
              <a:t>πληροφορίες </a:t>
            </a:r>
            <a:r>
              <a:rPr lang="el-GR" dirty="0" smtClean="0">
                <a:latin typeface="Arial" panose="020B0604020202020204" pitchFamily="34" charset="0"/>
                <a:cs typeface="Arial" panose="020B0604020202020204" pitchFamily="34" charset="0"/>
              </a:rPr>
              <a:t>(από </a:t>
            </a:r>
            <a:r>
              <a:rPr lang="el-GR" dirty="0">
                <a:latin typeface="Arial" panose="020B0604020202020204" pitchFamily="34" charset="0"/>
                <a:cs typeface="Arial" panose="020B0604020202020204" pitchFamily="34" charset="0"/>
              </a:rPr>
              <a:t>τη </a:t>
            </a:r>
            <a:r>
              <a:rPr lang="el-GR" dirty="0" err="1" smtClean="0">
                <a:latin typeface="Arial" panose="020B0604020202020204" pitchFamily="34" charset="0"/>
                <a:cs typeface="Arial" panose="020B0604020202020204" pitchFamily="34" charset="0"/>
              </a:rPr>
              <a:t>Βικιπαίδεια</a:t>
            </a:r>
            <a:r>
              <a:rPr lang="el-GR" dirty="0" smtClean="0">
                <a:latin typeface="Arial" panose="020B0604020202020204" pitchFamily="34" charset="0"/>
                <a:cs typeface="Arial" panose="020B0604020202020204" pitchFamily="34" charset="0"/>
              </a:rPr>
              <a:t>)</a:t>
            </a:r>
            <a:endParaRPr lang="el-GR"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a:xfrm>
            <a:off x="208722" y="1646720"/>
            <a:ext cx="11983278" cy="4952862"/>
          </a:xfrm>
        </p:spPr>
        <p:txBody>
          <a:bodyPr>
            <a:noAutofit/>
          </a:bodyPr>
          <a:lstStyle/>
          <a:p>
            <a:r>
              <a:rPr lang="el-GR" i="1" dirty="0" smtClean="0">
                <a:latin typeface="Arial" panose="020B0604020202020204" pitchFamily="34" charset="0"/>
                <a:cs typeface="Arial" panose="020B0604020202020204" pitchFamily="34" charset="0"/>
              </a:rPr>
              <a:t>Ο </a:t>
            </a:r>
            <a:r>
              <a:rPr lang="el-GR" i="1" dirty="0" err="1" smtClean="0">
                <a:latin typeface="Arial" panose="020B0604020202020204" pitchFamily="34" charset="0"/>
                <a:cs typeface="Arial" panose="020B0604020202020204" pitchFamily="34" charset="0"/>
              </a:rPr>
              <a:t>Γκάρντνερ</a:t>
            </a:r>
            <a:r>
              <a:rPr lang="el-GR" i="1" dirty="0" smtClean="0">
                <a:latin typeface="Arial" panose="020B0604020202020204" pitchFamily="34" charset="0"/>
                <a:cs typeface="Arial" panose="020B0604020202020204" pitchFamily="34" charset="0"/>
              </a:rPr>
              <a:t> κατακρίνει τα εκπαιδευτικά συστήματα που διαχρονικά δίνουν έμφαση μόνο στην γλωσσικές και </a:t>
            </a:r>
            <a:r>
              <a:rPr lang="el-GR" i="1" dirty="0" err="1" smtClean="0">
                <a:latin typeface="Arial" panose="020B0604020202020204" pitchFamily="34" charset="0"/>
                <a:cs typeface="Arial" panose="020B0604020202020204" pitchFamily="34" charset="0"/>
              </a:rPr>
              <a:t>λογικομαθηματικές</a:t>
            </a:r>
            <a:r>
              <a:rPr lang="el-GR" i="1" dirty="0" smtClean="0">
                <a:latin typeface="Arial" panose="020B0604020202020204" pitchFamily="34" charset="0"/>
                <a:cs typeface="Arial" panose="020B0604020202020204" pitchFamily="34" charset="0"/>
              </a:rPr>
              <a:t> δεξιότητες. Υποστηρίζει </a:t>
            </a:r>
            <a:r>
              <a:rPr lang="el-GR" i="1" dirty="0">
                <a:latin typeface="Arial" panose="020B0604020202020204" pitchFamily="34" charset="0"/>
                <a:cs typeface="Arial" panose="020B0604020202020204" pitchFamily="34" charset="0"/>
              </a:rPr>
              <a:t>ότι το άτομο διαμορφώνει το μοναδικό γνωστικό προφίλ του χάρη στην ύπαρξη των πολλαπλών τύπων </a:t>
            </a:r>
            <a:r>
              <a:rPr lang="el-GR" i="1" u="sng" dirty="0">
                <a:latin typeface="Arial" panose="020B0604020202020204" pitchFamily="34" charset="0"/>
                <a:cs typeface="Arial" panose="020B0604020202020204" pitchFamily="34" charset="0"/>
                <a:hlinkClick r:id="rId2" tooltip="Ευφυΐα"/>
              </a:rPr>
              <a:t>ευφυΐας</a:t>
            </a:r>
            <a:r>
              <a:rPr lang="el-GR" i="1" dirty="0">
                <a:latin typeface="Arial" panose="020B0604020202020204" pitchFamily="34" charset="0"/>
                <a:cs typeface="Arial" panose="020B0604020202020204" pitchFamily="34" charset="0"/>
              </a:rPr>
              <a:t>. Αρχικά, ο </a:t>
            </a:r>
            <a:r>
              <a:rPr lang="el-GR" i="1" dirty="0" err="1">
                <a:latin typeface="Arial" panose="020B0604020202020204" pitchFamily="34" charset="0"/>
                <a:cs typeface="Arial" panose="020B0604020202020204" pitchFamily="34" charset="0"/>
              </a:rPr>
              <a:t>Γκάρντνερ</a:t>
            </a:r>
            <a:r>
              <a:rPr lang="el-GR" i="1" dirty="0">
                <a:latin typeface="Arial" panose="020B0604020202020204" pitchFamily="34" charset="0"/>
                <a:cs typeface="Arial" panose="020B0604020202020204" pitchFamily="34" charset="0"/>
              </a:rPr>
              <a:t> είχε ξεχωρίσει επτά είδη νοημοσύνης: γλωσσική-λεκτική, λογική-μαθηματική, οπτική-χωρική, σωματική-κιναισθητική, μουσική-ρυθμική, ενδοπροσωπική, διαπροσωπική. Σε επόμενα βιβλία του πρόσθεσε άλλες δύο φτάνοντας τις εννέα, την φυσιογνωστική, και την υπαρξιακή-φιλοσοφική</a:t>
            </a:r>
            <a:r>
              <a:rPr lang="el-GR" i="1" dirty="0" smtClean="0">
                <a:latin typeface="Arial" panose="020B0604020202020204" pitchFamily="34" charset="0"/>
                <a:cs typeface="Arial" panose="020B0604020202020204" pitchFamily="34" charset="0"/>
              </a:rPr>
              <a:t>. </a:t>
            </a:r>
            <a:endParaRPr lang="el-GR" i="1" dirty="0" smtClean="0">
              <a:latin typeface="Arial" panose="020B0604020202020204" pitchFamily="34" charset="0"/>
              <a:cs typeface="Arial" panose="020B0604020202020204" pitchFamily="34" charset="0"/>
            </a:endParaRPr>
          </a:p>
          <a:p>
            <a:r>
              <a:rPr lang="el-GR" i="1" dirty="0" smtClean="0">
                <a:latin typeface="Arial" panose="020B0604020202020204" pitchFamily="34" charset="0"/>
                <a:cs typeface="Arial" panose="020B0604020202020204" pitchFamily="34" charset="0"/>
              </a:rPr>
              <a:t>Θα </a:t>
            </a:r>
            <a:r>
              <a:rPr lang="el-GR" i="1" dirty="0" smtClean="0">
                <a:latin typeface="Arial" panose="020B0604020202020204" pitchFamily="34" charset="0"/>
                <a:cs typeface="Arial" panose="020B0604020202020204" pitchFamily="34" charset="0"/>
              </a:rPr>
              <a:t>μπορούσαμε να προσθέσουμε και την οικονομική </a:t>
            </a:r>
            <a:r>
              <a:rPr lang="el-GR" i="1" dirty="0" smtClean="0">
                <a:latin typeface="Arial" panose="020B0604020202020204" pitchFamily="34" charset="0"/>
                <a:cs typeface="Arial" panose="020B0604020202020204" pitchFamily="34" charset="0"/>
              </a:rPr>
              <a:t>ευφυία και έτσι παρατηρούμε ότι καλύπτονται όλα τα αντικείμενα του σχολείου. </a:t>
            </a:r>
            <a:endParaRPr lang="el-GR"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9419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err="1"/>
              <a:t>Glâveanu</a:t>
            </a:r>
            <a:r>
              <a:rPr lang="en-US" dirty="0"/>
              <a:t> (2010) </a:t>
            </a:r>
            <a:endParaRPr lang="el-GR" dirty="0"/>
          </a:p>
        </p:txBody>
      </p:sp>
      <p:sp>
        <p:nvSpPr>
          <p:cNvPr id="3" name="Θέση περιεχομένου 2"/>
          <p:cNvSpPr>
            <a:spLocks noGrp="1"/>
          </p:cNvSpPr>
          <p:nvPr>
            <p:ph idx="1"/>
          </p:nvPr>
        </p:nvSpPr>
        <p:spPr>
          <a:xfrm>
            <a:off x="288235" y="1331842"/>
            <a:ext cx="11688417" cy="5416827"/>
          </a:xfrm>
        </p:spPr>
        <p:txBody>
          <a:bodyPr>
            <a:normAutofit lnSpcReduction="10000"/>
          </a:bodyPr>
          <a:lstStyle/>
          <a:p>
            <a:r>
              <a:rPr lang="el-GR" sz="3200" dirty="0" smtClean="0"/>
              <a:t>προβάλλει </a:t>
            </a:r>
            <a:r>
              <a:rPr lang="el-GR" sz="3200" dirty="0"/>
              <a:t>τη μεγάλη σημασία της αλληλεξάρτησης ανάμεσα στα άτομα και το κοινωνικο-πολιτισμικό τους περιβάλλον </a:t>
            </a:r>
          </a:p>
          <a:p>
            <a:r>
              <a:rPr lang="el-GR" sz="3200" dirty="0" smtClean="0"/>
              <a:t>Η </a:t>
            </a:r>
            <a:r>
              <a:rPr lang="el-GR" sz="3200" dirty="0"/>
              <a:t>ανοιχτή, ελεύθερη και ισότιμη επικοινωνία των μελών μιας ομάδας και η αμοιβαία δέσμευσή τους στην επιτέλεση ενός έργου αποτελούν όρους-κλειδιά για τη δημιουργικότητα μέσω της συνεργασίας. </a:t>
            </a:r>
          </a:p>
          <a:p>
            <a:r>
              <a:rPr lang="el-GR" sz="3200" dirty="0" smtClean="0"/>
              <a:t>μια </a:t>
            </a:r>
            <a:r>
              <a:rPr lang="el-GR" sz="3200" dirty="0"/>
              <a:t>ομάδα ανθρώπων που αντιμετωπίζει μια πρόκληση επεξεργάζεται εκ νέου τη σημασία των σχετικών εννοιών χρησιμοποιώντας συμβολικά εργαλεία και πολιτισμικά τεχνουργήματα με ένα διαφορετικό τρόπο, που τελικά –ενδεχομένως- οδηγεί στην εξωτερίκευση ενός νέου προϊόντος δημιουργίας </a:t>
            </a:r>
          </a:p>
          <a:p>
            <a:endParaRPr lang="el-GR" dirty="0"/>
          </a:p>
        </p:txBody>
      </p:sp>
    </p:spTree>
    <p:extLst>
      <p:ext uri="{BB962C8B-B14F-4D97-AF65-F5344CB8AC3E}">
        <p14:creationId xmlns:p14="http://schemas.microsoft.com/office/powerpoint/2010/main" val="630948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a:t>Jackson </a:t>
            </a:r>
            <a:r>
              <a:rPr lang="el-GR" dirty="0"/>
              <a:t>και </a:t>
            </a:r>
            <a:r>
              <a:rPr lang="en-US" dirty="0" err="1"/>
              <a:t>Messick</a:t>
            </a:r>
            <a:r>
              <a:rPr lang="en-US" dirty="0"/>
              <a:t> (1965), </a:t>
            </a:r>
            <a:endParaRPr lang="el-GR" dirty="0"/>
          </a:p>
        </p:txBody>
      </p:sp>
      <p:sp>
        <p:nvSpPr>
          <p:cNvPr id="3" name="Θέση περιεχομένου 2"/>
          <p:cNvSpPr>
            <a:spLocks noGrp="1"/>
          </p:cNvSpPr>
          <p:nvPr>
            <p:ph idx="1"/>
          </p:nvPr>
        </p:nvSpPr>
        <p:spPr/>
        <p:txBody>
          <a:bodyPr>
            <a:noAutofit/>
          </a:bodyPr>
          <a:lstStyle/>
          <a:p>
            <a:pPr marL="0" indent="0">
              <a:buNone/>
            </a:pPr>
            <a:r>
              <a:rPr lang="el-GR" sz="4400" dirty="0" smtClean="0"/>
              <a:t>Η </a:t>
            </a:r>
            <a:r>
              <a:rPr lang="el-GR" sz="4400" dirty="0"/>
              <a:t>δημιουργικότητα πρέπει να αξιολογείται σύμφωνα με τέσσερα </a:t>
            </a:r>
            <a:r>
              <a:rPr lang="el-GR" sz="4400" dirty="0" smtClean="0"/>
              <a:t>κριτήρια: </a:t>
            </a:r>
          </a:p>
          <a:p>
            <a:r>
              <a:rPr lang="el-GR" sz="4400" dirty="0" smtClean="0"/>
              <a:t>την </a:t>
            </a:r>
            <a:r>
              <a:rPr lang="el-GR" sz="4400" i="1" dirty="0"/>
              <a:t>καινοτομία</a:t>
            </a:r>
            <a:r>
              <a:rPr lang="el-GR" sz="4400" dirty="0"/>
              <a:t>, </a:t>
            </a:r>
            <a:endParaRPr lang="el-GR" sz="4400" dirty="0" smtClean="0"/>
          </a:p>
          <a:p>
            <a:r>
              <a:rPr lang="el-GR" sz="4400" dirty="0" smtClean="0"/>
              <a:t>την </a:t>
            </a:r>
            <a:r>
              <a:rPr lang="el-GR" sz="4400" i="1" dirty="0"/>
              <a:t>καταλληλότητα</a:t>
            </a:r>
            <a:r>
              <a:rPr lang="el-GR" sz="4400" dirty="0"/>
              <a:t>, </a:t>
            </a:r>
            <a:endParaRPr lang="el-GR" sz="4400" dirty="0" smtClean="0"/>
          </a:p>
          <a:p>
            <a:r>
              <a:rPr lang="el-GR" sz="4400" dirty="0" smtClean="0"/>
              <a:t>τη </a:t>
            </a:r>
            <a:r>
              <a:rPr lang="el-GR" sz="4400" i="1" dirty="0"/>
              <a:t>διαφοροποίηση </a:t>
            </a:r>
            <a:r>
              <a:rPr lang="el-GR" sz="4400" dirty="0"/>
              <a:t>και </a:t>
            </a:r>
            <a:endParaRPr lang="el-GR" sz="4400" dirty="0" smtClean="0"/>
          </a:p>
          <a:p>
            <a:r>
              <a:rPr lang="el-GR" sz="4400" dirty="0" smtClean="0"/>
              <a:t>τη </a:t>
            </a:r>
            <a:r>
              <a:rPr lang="el-GR" sz="4400" i="1" dirty="0"/>
              <a:t>συμπύκνωση</a:t>
            </a:r>
            <a:r>
              <a:rPr lang="el-GR" sz="4400" dirty="0"/>
              <a:t>. </a:t>
            </a:r>
          </a:p>
        </p:txBody>
      </p:sp>
    </p:spTree>
    <p:extLst>
      <p:ext uri="{BB962C8B-B14F-4D97-AF65-F5344CB8AC3E}">
        <p14:creationId xmlns:p14="http://schemas.microsoft.com/office/powerpoint/2010/main" val="731624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err="1"/>
              <a:t>Amabile</a:t>
            </a:r>
            <a:r>
              <a:rPr lang="en-US" dirty="0"/>
              <a:t> (1996: 15) </a:t>
            </a:r>
            <a:endParaRPr lang="el-GR" dirty="0"/>
          </a:p>
        </p:txBody>
      </p:sp>
      <p:sp>
        <p:nvSpPr>
          <p:cNvPr id="3" name="Θέση περιεχομένου 2"/>
          <p:cNvSpPr>
            <a:spLocks noGrp="1"/>
          </p:cNvSpPr>
          <p:nvPr>
            <p:ph idx="1"/>
          </p:nvPr>
        </p:nvSpPr>
        <p:spPr>
          <a:xfrm>
            <a:off x="318051" y="1451112"/>
            <a:ext cx="11718235" cy="5247861"/>
          </a:xfrm>
        </p:spPr>
        <p:txBody>
          <a:bodyPr>
            <a:normAutofit lnSpcReduction="10000"/>
          </a:bodyPr>
          <a:lstStyle/>
          <a:p>
            <a:r>
              <a:rPr lang="el-GR" sz="3600" dirty="0"/>
              <a:t>όταν οι άνθρωποι κινητοποιούνται πρωταρχικά σε μια δημιουργική δραστηριότητα από </a:t>
            </a:r>
            <a:r>
              <a:rPr lang="el-GR" sz="3600" dirty="0">
                <a:solidFill>
                  <a:srgbClr val="FF0000"/>
                </a:solidFill>
              </a:rPr>
              <a:t>εσωτερικό ενδιαφέρον </a:t>
            </a:r>
            <a:r>
              <a:rPr lang="el-GR" sz="3600" dirty="0"/>
              <a:t>και για να απολαύσουν αυτή τη δραστηριότητα, μπορεί να είναι περισσότερο δημιουργικοί από ό,τι αν κινητοποιούνται πρωταρχικά από κάποιο στόχο που </a:t>
            </a:r>
            <a:r>
              <a:rPr lang="el-GR" sz="3600" dirty="0">
                <a:solidFill>
                  <a:srgbClr val="FF0000"/>
                </a:solidFill>
              </a:rPr>
              <a:t>κάποιοι άλλοι θέτουν </a:t>
            </a:r>
            <a:r>
              <a:rPr lang="el-GR" sz="3600" dirty="0"/>
              <a:t>γι’ αυτούς. </a:t>
            </a:r>
            <a:endParaRPr lang="el-GR" sz="3600" dirty="0" smtClean="0"/>
          </a:p>
          <a:p>
            <a:r>
              <a:rPr lang="el-GR" sz="3600" dirty="0"/>
              <a:t>Ωστόσο, είναι προφανές ότι στις συνθήκες που επικρατούν στην τυπική εκπαίδευση είναι </a:t>
            </a:r>
            <a:r>
              <a:rPr lang="el-GR" sz="3600" dirty="0" smtClean="0"/>
              <a:t>εξαιρετικά </a:t>
            </a:r>
            <a:r>
              <a:rPr lang="el-GR" sz="3600" dirty="0"/>
              <a:t>δύσκολο να δραστηριοποιούνται όλοι οι μαθητές και μαθήτριες από εσωτερικά κίνητρα, οπότε </a:t>
            </a:r>
            <a:r>
              <a:rPr lang="el-GR" sz="3600" dirty="0">
                <a:solidFill>
                  <a:srgbClr val="FF0000"/>
                </a:solidFill>
              </a:rPr>
              <a:t>καθίσταται αναγκαίος ο συνδυασμός εσωτερικών και εξωτερικών κριτηρίων</a:t>
            </a:r>
            <a:r>
              <a:rPr lang="el-GR" sz="3600" dirty="0"/>
              <a:t>. </a:t>
            </a:r>
            <a:endParaRPr lang="el-GR" sz="3600" dirty="0" smtClean="0"/>
          </a:p>
          <a:p>
            <a:endParaRPr lang="el-GR" dirty="0"/>
          </a:p>
        </p:txBody>
      </p:sp>
    </p:spTree>
    <p:extLst>
      <p:ext uri="{BB962C8B-B14F-4D97-AF65-F5344CB8AC3E}">
        <p14:creationId xmlns:p14="http://schemas.microsoft.com/office/powerpoint/2010/main" val="2625580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Autofit/>
          </a:bodyPr>
          <a:lstStyle/>
          <a:p>
            <a:pPr marL="0" indent="0" algn="ctr">
              <a:buNone/>
            </a:pPr>
            <a:r>
              <a:rPr lang="el-GR" sz="5400" dirty="0" smtClean="0">
                <a:solidFill>
                  <a:srgbClr val="FF0000"/>
                </a:solidFill>
              </a:rPr>
              <a:t>Τέλος του πρώτου μέρους για την έννοια της δημιουργικότητας, ακολουθεί το δεύτερο μέρος για τις Δημιουργικές Εργασίες στο Λύκειο .</a:t>
            </a:r>
            <a:endParaRPr lang="el-GR" sz="5400" dirty="0">
              <a:solidFill>
                <a:srgbClr val="FF0000"/>
              </a:solidFill>
            </a:endParaRPr>
          </a:p>
        </p:txBody>
      </p:sp>
    </p:spTree>
    <p:extLst>
      <p:ext uri="{BB962C8B-B14F-4D97-AF65-F5344CB8AC3E}">
        <p14:creationId xmlns:p14="http://schemas.microsoft.com/office/powerpoint/2010/main" val="1336379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b="1" dirty="0"/>
              <a:t>Μέρος Δεύτερο: Η Δημιουργική Εργασία στο Λύκειο </a:t>
            </a:r>
            <a:endParaRPr lang="el-GR" dirty="0"/>
          </a:p>
        </p:txBody>
      </p:sp>
      <p:sp>
        <p:nvSpPr>
          <p:cNvPr id="3" name="Υπότιτλος 2"/>
          <p:cNvSpPr>
            <a:spLocks noGrp="1"/>
          </p:cNvSpPr>
          <p:nvPr>
            <p:ph type="subTitle" idx="1"/>
          </p:nvPr>
        </p:nvSpPr>
        <p:spPr/>
        <p:txBody>
          <a:bodyPr/>
          <a:lstStyle/>
          <a:p>
            <a:r>
              <a:rPr lang="el-GR" dirty="0" smtClean="0"/>
              <a:t> </a:t>
            </a:r>
            <a:endParaRPr lang="el-GR" dirty="0"/>
          </a:p>
        </p:txBody>
      </p:sp>
    </p:spTree>
    <p:extLst>
      <p:ext uri="{BB962C8B-B14F-4D97-AF65-F5344CB8AC3E}">
        <p14:creationId xmlns:p14="http://schemas.microsoft.com/office/powerpoint/2010/main" val="946503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a:t>1. Αρχές και σκοποί της εκπαίδευσης και </a:t>
            </a:r>
            <a:r>
              <a:rPr lang="el-GR" b="1" dirty="0">
                <a:solidFill>
                  <a:srgbClr val="FF0000"/>
                </a:solidFill>
              </a:rPr>
              <a:t>ο ρόλος </a:t>
            </a:r>
            <a:r>
              <a:rPr lang="el-GR" b="1" dirty="0"/>
              <a:t>της Δημιουργικής Εργασίας </a:t>
            </a:r>
            <a:r>
              <a:rPr lang="el-GR" dirty="0"/>
              <a:t/>
            </a:r>
            <a:br>
              <a:rPr lang="el-GR" dirty="0"/>
            </a:br>
            <a:endParaRPr lang="el-GR" dirty="0"/>
          </a:p>
        </p:txBody>
      </p:sp>
      <p:sp>
        <p:nvSpPr>
          <p:cNvPr id="3" name="Θέση περιεχομένου 2"/>
          <p:cNvSpPr>
            <a:spLocks noGrp="1"/>
          </p:cNvSpPr>
          <p:nvPr>
            <p:ph idx="1"/>
          </p:nvPr>
        </p:nvSpPr>
        <p:spPr/>
        <p:txBody>
          <a:bodyPr>
            <a:normAutofit/>
          </a:bodyPr>
          <a:lstStyle/>
          <a:p>
            <a:r>
              <a:rPr lang="el-GR" sz="3600" dirty="0"/>
              <a:t>(Ν. 1566/1985), </a:t>
            </a:r>
            <a:r>
              <a:rPr lang="el-GR" sz="3600" i="1" dirty="0"/>
              <a:t>σκοπός της πρωτοβάθμιας και δευτεροβάθμιας εκπαίδευσης είναι να συμβάλει στην </a:t>
            </a:r>
            <a:r>
              <a:rPr lang="el-GR" sz="3600" b="1" i="1" dirty="0"/>
              <a:t>ολόπλευρη, αρμονική και ισόρροπη ανάπτυξη των διανοητικών και ψυχοσωματικών δυνάμεων των μαθητών</a:t>
            </a:r>
            <a:r>
              <a:rPr lang="el-GR" sz="3600" i="1" dirty="0"/>
              <a:t>, ώστε, ανεξάρτητα από φύλο και καταγωγή, να έχουν τη δυνατότητα να εξελιχθούν σε ολοκληρωμένες προσωπικότητες και να ζήσουν δημιουργικά</a:t>
            </a:r>
            <a:r>
              <a:rPr lang="el-GR" sz="3600" dirty="0"/>
              <a:t>. </a:t>
            </a:r>
          </a:p>
        </p:txBody>
      </p:sp>
    </p:spTree>
    <p:extLst>
      <p:ext uri="{BB962C8B-B14F-4D97-AF65-F5344CB8AC3E}">
        <p14:creationId xmlns:p14="http://schemas.microsoft.com/office/powerpoint/2010/main" val="3714079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dirty="0"/>
              <a:t> </a:t>
            </a:r>
            <a:r>
              <a:rPr lang="el-GR" sz="9800" b="1" dirty="0"/>
              <a:t>Πρόλογος </a:t>
            </a:r>
            <a:endParaRPr lang="el-GR" sz="9800" dirty="0"/>
          </a:p>
        </p:txBody>
      </p:sp>
      <p:sp>
        <p:nvSpPr>
          <p:cNvPr id="3" name="Θέση περιεχομένου 2"/>
          <p:cNvSpPr>
            <a:spLocks noGrp="1"/>
          </p:cNvSpPr>
          <p:nvPr>
            <p:ph idx="1"/>
          </p:nvPr>
        </p:nvSpPr>
        <p:spPr/>
        <p:txBody>
          <a:bodyPr/>
          <a:lstStyle/>
          <a:p>
            <a:endParaRPr lang="el-GR" dirty="0"/>
          </a:p>
          <a:p>
            <a:r>
              <a:rPr lang="el-GR" sz="4400" dirty="0"/>
              <a:t> </a:t>
            </a:r>
            <a:r>
              <a:rPr lang="el-GR" sz="4400" dirty="0" smtClean="0"/>
              <a:t>Η </a:t>
            </a:r>
            <a:r>
              <a:rPr lang="el-GR" sz="4400" dirty="0"/>
              <a:t>Δημιουργική Εργασία </a:t>
            </a:r>
            <a:r>
              <a:rPr lang="el-GR" sz="4400" dirty="0" smtClean="0"/>
              <a:t>είναι </a:t>
            </a:r>
            <a:r>
              <a:rPr lang="el-GR" sz="4400" dirty="0"/>
              <a:t>μια ιδιαίτερα χρήσιμη παιδαγωγική πρακτική, που δίπλα σε άλλες, </a:t>
            </a:r>
            <a:r>
              <a:rPr lang="el-GR" sz="4400" dirty="0">
                <a:solidFill>
                  <a:srgbClr val="FF0000"/>
                </a:solidFill>
              </a:rPr>
              <a:t>παραδοσιακές και σύγχρονες</a:t>
            </a:r>
            <a:r>
              <a:rPr lang="el-GR" sz="4400" dirty="0"/>
              <a:t>, μπορεί να συμβάλει σε σημαντικό βαθμό στην πραγμάτωση των παιδευτικών στόχων του Λυκείου </a:t>
            </a:r>
          </a:p>
        </p:txBody>
      </p:sp>
    </p:spTree>
    <p:extLst>
      <p:ext uri="{BB962C8B-B14F-4D97-AF65-F5344CB8AC3E}">
        <p14:creationId xmlns:p14="http://schemas.microsoft.com/office/powerpoint/2010/main" val="1531608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838200" y="1825625"/>
            <a:ext cx="10657114" cy="4771118"/>
          </a:xfrm>
        </p:spPr>
        <p:txBody>
          <a:bodyPr>
            <a:normAutofit/>
          </a:bodyPr>
          <a:lstStyle/>
          <a:p>
            <a:pPr marL="0" indent="0">
              <a:buNone/>
            </a:pPr>
            <a:r>
              <a:rPr lang="el-GR" sz="3200" dirty="0"/>
              <a:t>τονίζεται η ανάγκη οι μαθήτριες και μαθητές «να καλλιεργούν και </a:t>
            </a:r>
            <a:r>
              <a:rPr lang="el-GR" sz="3200" b="1" dirty="0"/>
              <a:t>να αναπτύσσουν αρμονικά το πνεύμα και το σώμα τους, τις κλίσεις, τα ενδιαφέροντα και τις δεξιότητές τους</a:t>
            </a:r>
            <a:r>
              <a:rPr lang="el-GR" sz="3200" dirty="0"/>
              <a:t>, […] </a:t>
            </a:r>
            <a:r>
              <a:rPr lang="el-GR" sz="3200" b="1" dirty="0"/>
              <a:t>να αντιλαμβάνονται και να συνειδητοποιούν την κοινωνική αξία και ισοτιμία της πνευματικής και της χειρωνακτικής εργασίας</a:t>
            </a:r>
            <a:r>
              <a:rPr lang="el-GR" sz="3200" dirty="0"/>
              <a:t>» καθώς και «να ενημερώνονται και να ασκούνται πάνω στη σωστή και ωφέλιμη για το ανθρώπινο γένος </a:t>
            </a:r>
            <a:r>
              <a:rPr lang="el-GR" sz="3200" b="1" dirty="0"/>
              <a:t>χρήση και αξιοποίηση των αγαθών του σύγχρονου πολιτισμού</a:t>
            </a:r>
            <a:r>
              <a:rPr lang="el-GR" sz="3200" dirty="0"/>
              <a:t>». </a:t>
            </a:r>
          </a:p>
        </p:txBody>
      </p:sp>
    </p:spTree>
    <p:extLst>
      <p:ext uri="{BB962C8B-B14F-4D97-AF65-F5344CB8AC3E}">
        <p14:creationId xmlns:p14="http://schemas.microsoft.com/office/powerpoint/2010/main" val="23621604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89781" y="0"/>
            <a:ext cx="11000117" cy="5926797"/>
          </a:xfrm>
        </p:spPr>
        <p:txBody>
          <a:bodyPr>
            <a:noAutofit/>
          </a:bodyPr>
          <a:lstStyle/>
          <a:p>
            <a:pPr marL="0" indent="0">
              <a:buNone/>
            </a:pPr>
            <a:r>
              <a:rPr lang="el-GR" sz="3600" dirty="0"/>
              <a:t>Στη συνέχεια γίνεται σαφέστερα λόγος για την επιδίωξη «… </a:t>
            </a:r>
            <a:r>
              <a:rPr lang="el-GR" sz="3600" i="1" dirty="0"/>
              <a:t>να αναπτύσσουν </a:t>
            </a:r>
            <a:r>
              <a:rPr lang="el-GR" sz="3600" b="1" i="1" dirty="0"/>
              <a:t>δημιουργική </a:t>
            </a:r>
            <a:r>
              <a:rPr lang="el-GR" sz="3600" i="1" dirty="0"/>
              <a:t>και </a:t>
            </a:r>
            <a:r>
              <a:rPr lang="el-GR" sz="3600" b="1" i="1" dirty="0"/>
              <a:t>κριτική </a:t>
            </a:r>
            <a:r>
              <a:rPr lang="el-GR" sz="3600" i="1" dirty="0"/>
              <a:t>σκέψη και αντίληψη συλλογικής προσπάθειας και </a:t>
            </a:r>
            <a:r>
              <a:rPr lang="el-GR" sz="3600" b="1" i="1" dirty="0"/>
              <a:t>συνεργασίας</a:t>
            </a:r>
            <a:r>
              <a:rPr lang="el-GR" sz="3600" dirty="0"/>
              <a:t>, ώστε να αναλαμβάνουν πρωτοβουλίες και με την υπεύθυνη συμμετοχή τους να συντελούν αποφασιστικά στην </a:t>
            </a:r>
            <a:r>
              <a:rPr lang="el-GR" sz="3600" b="1" dirty="0"/>
              <a:t>πρόοδο του κοινωνικού συνόλου και στην ανάπτυξη της πατρίδας μας</a:t>
            </a:r>
            <a:r>
              <a:rPr lang="el-GR" sz="3600" dirty="0"/>
              <a:t>». Τέλος, προβάλλεται η ανάγκη «να κατανοούν τη σημασία της </a:t>
            </a:r>
            <a:r>
              <a:rPr lang="el-GR" sz="3600" b="1" dirty="0"/>
              <a:t>τέχνης</a:t>
            </a:r>
            <a:r>
              <a:rPr lang="el-GR" sz="3600" dirty="0"/>
              <a:t>, της </a:t>
            </a:r>
            <a:r>
              <a:rPr lang="el-GR" sz="3600" b="1" dirty="0"/>
              <a:t>επιστήμης </a:t>
            </a:r>
            <a:r>
              <a:rPr lang="el-GR" sz="3600" dirty="0"/>
              <a:t>και της </a:t>
            </a:r>
            <a:r>
              <a:rPr lang="el-GR" sz="3600" b="1" dirty="0"/>
              <a:t>τεχνολογίας</a:t>
            </a:r>
            <a:r>
              <a:rPr lang="el-GR" sz="3600" dirty="0"/>
              <a:t>, να σέβονται τις ανθρώπινες </a:t>
            </a:r>
            <a:r>
              <a:rPr lang="el-GR" sz="3600" b="1" dirty="0"/>
              <a:t>αξίες</a:t>
            </a:r>
            <a:r>
              <a:rPr lang="el-GR" sz="3600" dirty="0"/>
              <a:t> και να διαφυλάσσουν και προάγουν τον </a:t>
            </a:r>
            <a:r>
              <a:rPr lang="el-GR" sz="3600" b="1" dirty="0"/>
              <a:t>πολιτισμό</a:t>
            </a:r>
            <a:r>
              <a:rPr lang="el-GR" sz="3600" dirty="0"/>
              <a:t>» και «να αναπτύσσουν πνεύμα φιλίας και συνεργασίας με όλους τους λαούς της γης, προσβλέποντας σε έναν κόσμο καλύτερο, δίκαιο και ειρηνικό». </a:t>
            </a:r>
          </a:p>
        </p:txBody>
      </p:sp>
    </p:spTree>
    <p:extLst>
      <p:ext uri="{BB962C8B-B14F-4D97-AF65-F5344CB8AC3E}">
        <p14:creationId xmlns:p14="http://schemas.microsoft.com/office/powerpoint/2010/main" val="24154323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0515600" cy="1325563"/>
          </a:xfrm>
        </p:spPr>
        <p:txBody>
          <a:bodyPr/>
          <a:lstStyle/>
          <a:p>
            <a:r>
              <a:rPr lang="el-GR" dirty="0"/>
              <a:t>η ένταξή </a:t>
            </a:r>
            <a:r>
              <a:rPr lang="el-GR" dirty="0" smtClean="0"/>
              <a:t>των ΔΕ </a:t>
            </a:r>
            <a:r>
              <a:rPr lang="el-GR" dirty="0"/>
              <a:t>στο σχολικό πρόγραμμα μπορεί να </a:t>
            </a:r>
            <a:r>
              <a:rPr lang="el-GR" dirty="0" smtClean="0"/>
              <a:t>συμβάλει: </a:t>
            </a:r>
            <a:endParaRPr lang="el-GR" dirty="0"/>
          </a:p>
        </p:txBody>
      </p:sp>
      <p:sp>
        <p:nvSpPr>
          <p:cNvPr id="3" name="Θέση περιεχομένου 2"/>
          <p:cNvSpPr>
            <a:spLocks noGrp="1"/>
          </p:cNvSpPr>
          <p:nvPr>
            <p:ph idx="1"/>
          </p:nvPr>
        </p:nvSpPr>
        <p:spPr>
          <a:xfrm>
            <a:off x="129396" y="1325563"/>
            <a:ext cx="12062604" cy="5472052"/>
          </a:xfrm>
        </p:spPr>
        <p:txBody>
          <a:bodyPr>
            <a:noAutofit/>
          </a:bodyPr>
          <a:lstStyle/>
          <a:p>
            <a:pPr>
              <a:spcBef>
                <a:spcPts val="0"/>
              </a:spcBef>
            </a:pPr>
            <a:r>
              <a:rPr lang="el-GR" sz="3600" dirty="0"/>
              <a:t>στην αντιμετώπιση των παθογενειών του Λυκείου </a:t>
            </a:r>
            <a:endParaRPr lang="el-GR" sz="3600" dirty="0" smtClean="0"/>
          </a:p>
          <a:p>
            <a:pPr>
              <a:spcBef>
                <a:spcPts val="0"/>
              </a:spcBef>
            </a:pPr>
            <a:r>
              <a:rPr lang="el-GR" sz="3600" dirty="0" smtClean="0"/>
              <a:t>στην </a:t>
            </a:r>
            <a:r>
              <a:rPr lang="el-GR" sz="3600" dirty="0"/>
              <a:t>οικοδόμηση μιας </a:t>
            </a:r>
            <a:r>
              <a:rPr lang="el-GR" sz="3600" b="1" dirty="0"/>
              <a:t>κοινότητας μάθησης </a:t>
            </a:r>
            <a:endParaRPr lang="el-GR" sz="3600" b="1" dirty="0" smtClean="0"/>
          </a:p>
          <a:p>
            <a:pPr>
              <a:spcBef>
                <a:spcPts val="0"/>
              </a:spcBef>
            </a:pPr>
            <a:r>
              <a:rPr lang="el-GR" sz="3600" dirty="0" smtClean="0"/>
              <a:t>στη </a:t>
            </a:r>
            <a:r>
              <a:rPr lang="el-GR" sz="3600" dirty="0"/>
              <a:t>δημιουργία </a:t>
            </a:r>
            <a:r>
              <a:rPr lang="el-GR" sz="3600" dirty="0" smtClean="0"/>
              <a:t>  </a:t>
            </a:r>
            <a:r>
              <a:rPr lang="el-GR" sz="3600" dirty="0"/>
              <a:t>θετικών και </a:t>
            </a:r>
            <a:r>
              <a:rPr lang="el-GR" sz="3600" b="1" dirty="0"/>
              <a:t>συνεργατικών σχέσεων </a:t>
            </a:r>
            <a:endParaRPr lang="el-GR" sz="3600" b="1" dirty="0" smtClean="0"/>
          </a:p>
          <a:p>
            <a:pPr>
              <a:spcBef>
                <a:spcPts val="0"/>
              </a:spcBef>
            </a:pPr>
            <a:r>
              <a:rPr lang="el-GR" sz="3600" dirty="0" smtClean="0"/>
              <a:t>στην </a:t>
            </a:r>
            <a:r>
              <a:rPr lang="el-GR" sz="3600" dirty="0"/>
              <a:t>εξοικείωση με τις απαιτήσεις και τις προϋποθέσεις του </a:t>
            </a:r>
            <a:r>
              <a:rPr lang="el-GR" sz="3600" b="1" dirty="0"/>
              <a:t>επιστημονικώς </a:t>
            </a:r>
            <a:r>
              <a:rPr lang="el-GR" sz="3600" b="1" dirty="0" err="1"/>
              <a:t>εργάζεσθαι</a:t>
            </a:r>
            <a:r>
              <a:rPr lang="el-GR" sz="3600" dirty="0" smtClean="0"/>
              <a:t>,</a:t>
            </a:r>
          </a:p>
          <a:p>
            <a:pPr>
              <a:spcBef>
                <a:spcPts val="0"/>
              </a:spcBef>
            </a:pPr>
            <a:r>
              <a:rPr lang="el-GR" sz="3600" dirty="0" smtClean="0"/>
              <a:t>στην </a:t>
            </a:r>
            <a:r>
              <a:rPr lang="el-GR" sz="3600" dirty="0"/>
              <a:t>καλλιέργεια των δεξιοτήτων αξιοποίησης της </a:t>
            </a:r>
            <a:r>
              <a:rPr lang="el-GR" sz="3600" b="1" dirty="0"/>
              <a:t>βιβλιοθήκης</a:t>
            </a:r>
            <a:r>
              <a:rPr lang="el-GR" sz="3600" dirty="0"/>
              <a:t> (</a:t>
            </a:r>
            <a:r>
              <a:rPr lang="el-GR" sz="3600" i="1" dirty="0" err="1"/>
              <a:t>library</a:t>
            </a:r>
            <a:r>
              <a:rPr lang="el-GR" sz="3600" i="1" dirty="0"/>
              <a:t> </a:t>
            </a:r>
            <a:r>
              <a:rPr lang="el-GR" sz="3600" i="1" dirty="0" err="1"/>
              <a:t>skills</a:t>
            </a:r>
            <a:r>
              <a:rPr lang="el-GR" sz="3600" dirty="0"/>
              <a:t>) και </a:t>
            </a:r>
            <a:endParaRPr lang="el-GR" sz="3600" dirty="0" smtClean="0"/>
          </a:p>
          <a:p>
            <a:pPr>
              <a:spcBef>
                <a:spcPts val="0"/>
              </a:spcBef>
            </a:pPr>
            <a:r>
              <a:rPr lang="el-GR" sz="3600" dirty="0"/>
              <a:t>σ</a:t>
            </a:r>
            <a:r>
              <a:rPr lang="el-GR" sz="3600" dirty="0" smtClean="0"/>
              <a:t>την </a:t>
            </a:r>
            <a:r>
              <a:rPr lang="el-GR" sz="3600" dirty="0"/>
              <a:t>ανάπτυξη </a:t>
            </a:r>
            <a:r>
              <a:rPr lang="el-GR" sz="3600" b="1" dirty="0"/>
              <a:t>επικοινωνιακών</a:t>
            </a:r>
            <a:r>
              <a:rPr lang="el-GR" sz="3600" dirty="0"/>
              <a:t> δεξιοτήτων </a:t>
            </a:r>
            <a:endParaRPr lang="el-GR" sz="3600" dirty="0" smtClean="0"/>
          </a:p>
          <a:p>
            <a:pPr>
              <a:spcBef>
                <a:spcPts val="0"/>
              </a:spcBef>
            </a:pPr>
            <a:r>
              <a:rPr lang="el-GR" sz="3600" dirty="0" smtClean="0"/>
              <a:t>στη </a:t>
            </a:r>
            <a:r>
              <a:rPr lang="el-GR" sz="3600" dirty="0"/>
              <a:t>διασύνδεση της σχολικής γνώσης με τις ευρύτερες </a:t>
            </a:r>
            <a:r>
              <a:rPr lang="el-GR" sz="3600" b="1" dirty="0"/>
              <a:t>κοινωνικές και αναπτυξιακές ανάγκες </a:t>
            </a:r>
            <a:r>
              <a:rPr lang="el-GR" sz="3600" dirty="0"/>
              <a:t>και εξελίξεις και </a:t>
            </a:r>
            <a:r>
              <a:rPr lang="el-GR" sz="3600" dirty="0" smtClean="0"/>
              <a:t>τη </a:t>
            </a:r>
            <a:r>
              <a:rPr lang="el-GR" sz="3600" dirty="0"/>
              <a:t>συμβολή στη </a:t>
            </a:r>
            <a:r>
              <a:rPr lang="el-GR" sz="3600" b="1" dirty="0"/>
              <a:t>διάπλαση ολοκληρωμένων πολιτών </a:t>
            </a:r>
          </a:p>
        </p:txBody>
      </p:sp>
    </p:spTree>
    <p:extLst>
      <p:ext uri="{BB962C8B-B14F-4D97-AF65-F5344CB8AC3E}">
        <p14:creationId xmlns:p14="http://schemas.microsoft.com/office/powerpoint/2010/main" val="418781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63201"/>
            <a:ext cx="12301268" cy="1325563"/>
          </a:xfrm>
        </p:spPr>
        <p:txBody>
          <a:bodyPr>
            <a:normAutofit fontScale="90000"/>
          </a:bodyPr>
          <a:lstStyle/>
          <a:p>
            <a:r>
              <a:rPr lang="el-GR" dirty="0"/>
              <a:t/>
            </a:r>
            <a:br>
              <a:rPr lang="el-GR" dirty="0"/>
            </a:br>
            <a:r>
              <a:rPr lang="el-GR" b="1" dirty="0"/>
              <a:t>2. Δημιουργική εργασία, ισότητα και κοινωνική δικαιοσύνη </a:t>
            </a:r>
            <a:r>
              <a:rPr lang="el-GR" dirty="0"/>
              <a:t/>
            </a:r>
            <a:br>
              <a:rPr lang="el-GR" dirty="0"/>
            </a:br>
            <a:endParaRPr lang="el-GR" dirty="0"/>
          </a:p>
        </p:txBody>
      </p:sp>
      <p:sp>
        <p:nvSpPr>
          <p:cNvPr id="3" name="Θέση περιεχομένου 2"/>
          <p:cNvSpPr>
            <a:spLocks noGrp="1"/>
          </p:cNvSpPr>
          <p:nvPr>
            <p:ph idx="1"/>
          </p:nvPr>
        </p:nvSpPr>
        <p:spPr>
          <a:xfrm>
            <a:off x="-1" y="1155940"/>
            <a:ext cx="11956211" cy="5702060"/>
          </a:xfrm>
        </p:spPr>
        <p:txBody>
          <a:bodyPr/>
          <a:lstStyle/>
          <a:p>
            <a:r>
              <a:rPr lang="el-GR" sz="3600" dirty="0"/>
              <a:t>η σχολική δραστηριότητα γύρω από τη δημιουργικότητα και τους τρόπους ανάπτυξής της πρέπει να </a:t>
            </a:r>
            <a:r>
              <a:rPr lang="el-GR" sz="3600" b="1" dirty="0"/>
              <a:t>αφορά κάθε παιδί </a:t>
            </a:r>
            <a:r>
              <a:rPr lang="el-GR" sz="3600" dirty="0"/>
              <a:t>χωρίς διακρίσεις και αποκλεισμούς και πρέπει να οργανώνεται με τέτοιο τρόπο ώστε κάθε παιδί να μπορεί να ωφεληθεί από αυτή </a:t>
            </a:r>
            <a:endParaRPr lang="el-GR" sz="3600" dirty="0" smtClean="0"/>
          </a:p>
          <a:p>
            <a:r>
              <a:rPr lang="el-GR" sz="3600" dirty="0" smtClean="0"/>
              <a:t>Η προώθηση καινοτομικών προγραμμάτων … </a:t>
            </a:r>
            <a:r>
              <a:rPr lang="el-GR" sz="3600" dirty="0"/>
              <a:t>«… </a:t>
            </a:r>
            <a:r>
              <a:rPr lang="el-GR" sz="3600" i="1" dirty="0"/>
              <a:t>στοχεύει στην εξυπηρέτηση των πιο περιθωριοποιημένων παιδιών (των πολύ φτωχών, των παιδιών που δοκιμάζονται από την κρίση, των παιδιών με μειονεξίες, των κοριτσιών, των εκτός σχολείου παιδιών και των παιδιών θρησκευτικών μειονοτήτων)</a:t>
            </a:r>
            <a:r>
              <a:rPr lang="el-GR" sz="3600" dirty="0"/>
              <a:t>». </a:t>
            </a:r>
            <a:endParaRPr lang="el-GR" sz="3600" dirty="0" smtClean="0"/>
          </a:p>
          <a:p>
            <a:endParaRPr lang="el-GR" dirty="0"/>
          </a:p>
        </p:txBody>
      </p:sp>
    </p:spTree>
    <p:extLst>
      <p:ext uri="{BB962C8B-B14F-4D97-AF65-F5344CB8AC3E}">
        <p14:creationId xmlns:p14="http://schemas.microsoft.com/office/powerpoint/2010/main" val="1127851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1353800" cy="862552"/>
          </a:xfrm>
        </p:spPr>
        <p:txBody>
          <a:bodyPr/>
          <a:lstStyle/>
          <a:p>
            <a:r>
              <a:rPr lang="el-GR" dirty="0" smtClean="0"/>
              <a:t>ΔΕ και αριστεία </a:t>
            </a:r>
            <a:r>
              <a:rPr lang="el-GR" sz="4000" dirty="0" smtClean="0">
                <a:solidFill>
                  <a:schemeClr val="accent1">
                    <a:lumMod val="75000"/>
                  </a:schemeClr>
                </a:solidFill>
              </a:rPr>
              <a:t> </a:t>
            </a:r>
            <a:endParaRPr lang="el-GR" sz="4000" dirty="0">
              <a:solidFill>
                <a:schemeClr val="accent1">
                  <a:lumMod val="75000"/>
                </a:schemeClr>
              </a:solidFill>
            </a:endParaRPr>
          </a:p>
        </p:txBody>
      </p:sp>
      <p:sp>
        <p:nvSpPr>
          <p:cNvPr id="3" name="Θέση περιεχομένου 2"/>
          <p:cNvSpPr>
            <a:spLocks noGrp="1"/>
          </p:cNvSpPr>
          <p:nvPr>
            <p:ph idx="1"/>
          </p:nvPr>
        </p:nvSpPr>
        <p:spPr>
          <a:xfrm>
            <a:off x="103517" y="862552"/>
            <a:ext cx="11559396" cy="5900557"/>
          </a:xfrm>
        </p:spPr>
        <p:txBody>
          <a:bodyPr>
            <a:normAutofit/>
          </a:bodyPr>
          <a:lstStyle/>
          <a:p>
            <a:pPr marL="0" indent="0">
              <a:buNone/>
            </a:pPr>
            <a:r>
              <a:rPr lang="el-GR" dirty="0" smtClean="0"/>
              <a:t>…η </a:t>
            </a:r>
            <a:r>
              <a:rPr lang="el-GR" dirty="0"/>
              <a:t>επιδίωξη της ισότητας των ευκαιριών στο πεδίο της εκπαίδευσης κατά τη UNICEF, </a:t>
            </a:r>
            <a:r>
              <a:rPr lang="el-GR" dirty="0" smtClean="0"/>
              <a:t>…, </a:t>
            </a:r>
            <a:r>
              <a:rPr lang="el-GR" dirty="0"/>
              <a:t>παραπέμπει σε μια αντίληψη σύμφωνα με την οποία χρέος της οργανωμένης κοινωνίας είναι η εκπλήρωση στο </a:t>
            </a:r>
            <a:r>
              <a:rPr lang="el-GR" b="1" dirty="0"/>
              <a:t>μέγιστο δυνατό βαθμό των δυνατοτήτων κάθε παιδιού</a:t>
            </a:r>
            <a:r>
              <a:rPr lang="el-GR" dirty="0"/>
              <a:t>, ενώ αρμοδιότητα του σχολείου είναι η αποφασιστική συμβολή του στην πραγμάτωση αυτής της επιδίωξης. Με αυτή την έννοια, </a:t>
            </a:r>
            <a:r>
              <a:rPr lang="el-GR" b="1" dirty="0"/>
              <a:t>προκύπτει μια αντίληψη για την αριστεία που όχι μόνο είναι απολύτως συμβατή με την έννοια της κοινωνικής δικαιοσύνης, αλλά ταυτόχρονα οδηγεί τη διδακτική πρακτική σε παιδαγωγικές επιλογές που και από την άποψη των μαθησιακών αποτελεσμάτων είναι πιο αποδοτικές</a:t>
            </a:r>
            <a:r>
              <a:rPr lang="el-GR" dirty="0"/>
              <a:t>. Οι ποικίλες μέθοδοι και τεχνικές της διαφοροποιημένης διδακτικής / μαθησιακής διαδικασίας μπορούν να αξιοποιηθούν στο πλαίσιο αυτής της επιδίωξης και στην περίπτωση της Δημιουργικής Εργασίας, ώστε κάθε παιδί να ωφεληθεί με συγκεκριμένο τρόπο, που </a:t>
            </a:r>
            <a:r>
              <a:rPr lang="el-GR" b="1" dirty="0"/>
              <a:t>θα προσαρμόζεται σε κάθε περίπτωση στις ιδιαίτερες ανάγκες και απαιτήσεις του</a:t>
            </a:r>
            <a:r>
              <a:rPr lang="el-GR" dirty="0"/>
              <a:t>. </a:t>
            </a:r>
          </a:p>
        </p:txBody>
      </p:sp>
    </p:spTree>
    <p:extLst>
      <p:ext uri="{BB962C8B-B14F-4D97-AF65-F5344CB8AC3E}">
        <p14:creationId xmlns:p14="http://schemas.microsoft.com/office/powerpoint/2010/main" val="221092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89081"/>
            <a:ext cx="11353800" cy="730430"/>
          </a:xfrm>
        </p:spPr>
        <p:txBody>
          <a:bodyPr>
            <a:normAutofit fontScale="90000"/>
          </a:bodyPr>
          <a:lstStyle/>
          <a:p>
            <a:r>
              <a:rPr lang="el-GR" dirty="0"/>
              <a:t/>
            </a:r>
            <a:br>
              <a:rPr lang="el-GR" dirty="0"/>
            </a:br>
            <a:r>
              <a:rPr lang="el-GR" b="1" dirty="0"/>
              <a:t>3. Βασικά χαρακτηριστικά και διαδικασίες της </a:t>
            </a:r>
            <a:r>
              <a:rPr lang="el-GR" b="1" dirty="0" smtClean="0"/>
              <a:t>Δ Ε  </a:t>
            </a:r>
            <a:r>
              <a:rPr lang="el-GR" dirty="0"/>
              <a:t/>
            </a:r>
            <a:br>
              <a:rPr lang="el-GR" dirty="0"/>
            </a:br>
            <a:endParaRPr lang="el-GR" dirty="0"/>
          </a:p>
        </p:txBody>
      </p:sp>
      <p:sp>
        <p:nvSpPr>
          <p:cNvPr id="3" name="Θέση περιεχομένου 2"/>
          <p:cNvSpPr>
            <a:spLocks noGrp="1"/>
          </p:cNvSpPr>
          <p:nvPr>
            <p:ph idx="1"/>
          </p:nvPr>
        </p:nvSpPr>
        <p:spPr>
          <a:xfrm>
            <a:off x="163901" y="923026"/>
            <a:ext cx="11861321" cy="5788325"/>
          </a:xfrm>
        </p:spPr>
        <p:txBody>
          <a:bodyPr>
            <a:noAutofit/>
          </a:bodyPr>
          <a:lstStyle/>
          <a:p>
            <a:pPr marL="0" indent="0">
              <a:buNone/>
            </a:pPr>
            <a:r>
              <a:rPr lang="el-GR" sz="3600" dirty="0"/>
              <a:t>οι νεαροί δημιουργοί τους καλούνται </a:t>
            </a:r>
            <a:r>
              <a:rPr lang="el-GR" sz="3600" b="1" dirty="0"/>
              <a:t>να αντιμετωπίσουν ερωτήματα </a:t>
            </a:r>
            <a:r>
              <a:rPr lang="el-GR" sz="3600" dirty="0"/>
              <a:t>που κινούν το ενδιαφέρον τους, με τρόπο που αξιοποιεί ήδη αποκτημένες γνώσεις, σε συνδυασμό με νέες, με στόχο </a:t>
            </a:r>
            <a:r>
              <a:rPr lang="el-GR" sz="3600" b="1" dirty="0"/>
              <a:t>να οδηγηθούν σε μια απάντηση με σαφή στοιχεία πρωτοτυπίας και ευρηματικότητας</a:t>
            </a:r>
            <a:r>
              <a:rPr lang="el-GR" sz="3600" dirty="0"/>
              <a:t>. Στην τελική του εκδοχή το αποτέλεσμα της Δημιουργικής Εργασίας μπορεί να πάρει ποικίλες μορφές, όπως είναι το </a:t>
            </a:r>
            <a:r>
              <a:rPr lang="el-GR" sz="3600" dirty="0">
                <a:solidFill>
                  <a:srgbClr val="FF0000"/>
                </a:solidFill>
              </a:rPr>
              <a:t>συνεχές κείμενο</a:t>
            </a:r>
            <a:r>
              <a:rPr lang="el-GR" sz="3600" dirty="0"/>
              <a:t>, ενδεχομένως διανθισμένο με εικόνες, </a:t>
            </a:r>
            <a:r>
              <a:rPr lang="el-GR" sz="3600" dirty="0">
                <a:solidFill>
                  <a:srgbClr val="FF0000"/>
                </a:solidFill>
              </a:rPr>
              <a:t>διαγράμματα, πίνακες </a:t>
            </a:r>
            <a:r>
              <a:rPr lang="el-GR" sz="3600" dirty="0"/>
              <a:t>κ.λπ., το </a:t>
            </a:r>
            <a:r>
              <a:rPr lang="el-GR" sz="3600" dirty="0">
                <a:solidFill>
                  <a:srgbClr val="FF0000"/>
                </a:solidFill>
              </a:rPr>
              <a:t>καλλιτεχνικό έργο</a:t>
            </a:r>
            <a:r>
              <a:rPr lang="el-GR" sz="3600" dirty="0"/>
              <a:t>, αλλά και </a:t>
            </a:r>
            <a:r>
              <a:rPr lang="el-GR" sz="3600" dirty="0">
                <a:solidFill>
                  <a:srgbClr val="FF0000"/>
                </a:solidFill>
              </a:rPr>
              <a:t>τραγούδι, αφίσα, </a:t>
            </a:r>
            <a:r>
              <a:rPr lang="el-GR" sz="3600" dirty="0" err="1">
                <a:solidFill>
                  <a:srgbClr val="FF0000"/>
                </a:solidFill>
              </a:rPr>
              <a:t>πόστερ</a:t>
            </a:r>
            <a:r>
              <a:rPr lang="el-GR" sz="3600" dirty="0">
                <a:solidFill>
                  <a:srgbClr val="FF0000"/>
                </a:solidFill>
              </a:rPr>
              <a:t>, κατασκευή, </a:t>
            </a:r>
            <a:r>
              <a:rPr lang="el-GR" sz="3600" dirty="0" err="1">
                <a:solidFill>
                  <a:srgbClr val="FF0000"/>
                </a:solidFill>
              </a:rPr>
              <a:t>κονωνική</a:t>
            </a:r>
            <a:r>
              <a:rPr lang="el-GR" sz="3600" dirty="0">
                <a:solidFill>
                  <a:srgbClr val="FF0000"/>
                </a:solidFill>
              </a:rPr>
              <a:t> / πολιτισμική παρέμβαση </a:t>
            </a:r>
            <a:r>
              <a:rPr lang="el-GR" sz="3600" dirty="0"/>
              <a:t>κ.τ.ό.). </a:t>
            </a:r>
          </a:p>
        </p:txBody>
      </p:sp>
    </p:spTree>
    <p:extLst>
      <p:ext uri="{BB962C8B-B14F-4D97-AF65-F5344CB8AC3E}">
        <p14:creationId xmlns:p14="http://schemas.microsoft.com/office/powerpoint/2010/main" val="388763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2143" y="155275"/>
            <a:ext cx="11241657" cy="6599208"/>
          </a:xfrm>
        </p:spPr>
        <p:txBody>
          <a:bodyPr>
            <a:noAutofit/>
          </a:bodyPr>
          <a:lstStyle/>
          <a:p>
            <a:pPr marL="0" indent="0">
              <a:buNone/>
            </a:pPr>
            <a:r>
              <a:rPr lang="el-GR" sz="3600" dirty="0"/>
              <a:t>Στην ιδεατή έκφανσή της, μια Δημιουργική Εργασία πρέπει να διακρίνεται από στοιχεία όπως </a:t>
            </a:r>
            <a:r>
              <a:rPr lang="el-GR" sz="3600" dirty="0">
                <a:solidFill>
                  <a:srgbClr val="FF0000"/>
                </a:solidFill>
              </a:rPr>
              <a:t>πρωτοτυπία, ευρηματικότητα, φαντασία </a:t>
            </a:r>
            <a:r>
              <a:rPr lang="el-GR" sz="3600" dirty="0"/>
              <a:t>κ.λπ.. Η πρωτοτυπία και η ευρηματικότητα αφορούν την αναζήτηση του νέου στοιχείου στον τρόπο με τον οποίο ενδεχομένως τίθενται τα προβλήματα, οργανώνεται η απάντηση σε αυτά και διαμορφώνεται το τελικό πλαίσιο των απαντήσεων. </a:t>
            </a:r>
            <a:r>
              <a:rPr lang="el-GR" sz="3600" i="1" dirty="0"/>
              <a:t>Προκύπτει όμως το εύλογο ερώτημα αν αυτό το νέο / καινοφανές στοιχείο προκύπτει σε σύγκριση με αντίστοιχες απόπειρες στο ευρύτερο κοινωνικό πλαίσιο ή αν η σύγκριση πρέπει να περιορίζεται στο στενό κύκλο του σχολείου ή ακόμα </a:t>
            </a:r>
            <a:r>
              <a:rPr lang="el-GR" sz="3600" i="1" dirty="0">
                <a:solidFill>
                  <a:srgbClr val="FF0000"/>
                </a:solidFill>
              </a:rPr>
              <a:t>στην εκπαιδευτική προϊστορία του ίδιου του παιδιού</a:t>
            </a:r>
            <a:r>
              <a:rPr lang="el-GR" sz="3600" i="1" dirty="0"/>
              <a:t>. </a:t>
            </a:r>
          </a:p>
        </p:txBody>
      </p:sp>
    </p:spTree>
    <p:extLst>
      <p:ext uri="{BB962C8B-B14F-4D97-AF65-F5344CB8AC3E}">
        <p14:creationId xmlns:p14="http://schemas.microsoft.com/office/powerpoint/2010/main" val="1421041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0" y="0"/>
            <a:ext cx="12192000" cy="1325563"/>
          </a:xfrm>
        </p:spPr>
        <p:txBody>
          <a:bodyPr/>
          <a:lstStyle/>
          <a:p>
            <a:r>
              <a:rPr lang="el-GR" dirty="0" smtClean="0"/>
              <a:t>Η </a:t>
            </a:r>
            <a:r>
              <a:rPr lang="el-GR" dirty="0"/>
              <a:t>ανάπτυξη της φαντασίας είναι παιδαγωγικά σημαντική </a:t>
            </a:r>
          </a:p>
        </p:txBody>
      </p:sp>
      <p:sp>
        <p:nvSpPr>
          <p:cNvPr id="3" name="Θέση περιεχομένου 2"/>
          <p:cNvSpPr>
            <a:spLocks noGrp="1"/>
          </p:cNvSpPr>
          <p:nvPr>
            <p:ph idx="1"/>
          </p:nvPr>
        </p:nvSpPr>
        <p:spPr>
          <a:xfrm>
            <a:off x="120770" y="1325562"/>
            <a:ext cx="12071230" cy="5532437"/>
          </a:xfrm>
        </p:spPr>
        <p:txBody>
          <a:bodyPr>
            <a:normAutofit lnSpcReduction="10000"/>
          </a:bodyPr>
          <a:lstStyle/>
          <a:p>
            <a:pPr marL="0" indent="0">
              <a:buNone/>
            </a:pPr>
            <a:r>
              <a:rPr lang="el-GR" dirty="0"/>
              <a:t>(α) μπορεί να μας βοηθήσει να σχεδιάσουμε </a:t>
            </a:r>
            <a:r>
              <a:rPr lang="el-GR" b="1" dirty="0"/>
              <a:t>πρακτικές και μαθησιακά περιβάλλοντα </a:t>
            </a:r>
            <a:r>
              <a:rPr lang="el-GR" dirty="0"/>
              <a:t>που είναι πιο πιθανό να ενισχύσουν τη φαντασία των παιδιών</a:t>
            </a:r>
            <a:r>
              <a:rPr lang="el-GR" dirty="0" smtClean="0"/>
              <a:t>,</a:t>
            </a:r>
          </a:p>
          <a:p>
            <a:pPr marL="0" indent="0">
              <a:buNone/>
            </a:pPr>
            <a:r>
              <a:rPr lang="el-GR" dirty="0" smtClean="0"/>
              <a:t> </a:t>
            </a:r>
            <a:r>
              <a:rPr lang="el-GR" dirty="0"/>
              <a:t>(β) μπορούμε να αποκαλύψουμε ενδεχομένως </a:t>
            </a:r>
            <a:r>
              <a:rPr lang="el-GR" b="1" dirty="0"/>
              <a:t>μη αναμενόμενες εκπαιδευτικές επιπτώσεις</a:t>
            </a:r>
            <a:r>
              <a:rPr lang="el-GR" dirty="0"/>
              <a:t> του τρόπου με τον οποίο αντιλαμβανόμαστε τη φαντασία, </a:t>
            </a:r>
            <a:endParaRPr lang="el-GR" dirty="0" smtClean="0"/>
          </a:p>
          <a:p>
            <a:pPr marL="0" indent="0">
              <a:buNone/>
            </a:pPr>
            <a:r>
              <a:rPr lang="el-GR" dirty="0" smtClean="0"/>
              <a:t>(</a:t>
            </a:r>
            <a:r>
              <a:rPr lang="el-GR" dirty="0"/>
              <a:t>γ) οι επικρατούσες αντιλήψεις σχετικά με τη φαντασία και το ρόλο της είναι σε μεγάλο βαθμό συγκεχυμένες και περιλαμβάνουν αρκετές </a:t>
            </a:r>
            <a:r>
              <a:rPr lang="el-GR" b="1" dirty="0"/>
              <a:t>προκαταλήψεις</a:t>
            </a:r>
            <a:r>
              <a:rPr lang="el-GR" dirty="0"/>
              <a:t>, </a:t>
            </a:r>
            <a:endParaRPr lang="el-GR" dirty="0" smtClean="0"/>
          </a:p>
          <a:p>
            <a:pPr marL="0" indent="0">
              <a:buNone/>
            </a:pPr>
            <a:r>
              <a:rPr lang="el-GR" dirty="0" smtClean="0"/>
              <a:t>(</a:t>
            </a:r>
            <a:r>
              <a:rPr lang="el-GR" dirty="0"/>
              <a:t>δ) συχνά </a:t>
            </a:r>
            <a:r>
              <a:rPr lang="el-GR" b="1" dirty="0"/>
              <a:t>επικρατούν περιοριστικές αντιλήψεις </a:t>
            </a:r>
            <a:r>
              <a:rPr lang="el-GR" dirty="0"/>
              <a:t>για τη φαντασία, που αναγνωρίζουν τη σημασία της σε ορισμένες μόνο περιοχές του σχολικού προγράμματος (π.χ. στις καλές τέχνες), ενώ ο ρόλος της είναι σημαντικός σε όλες τις περιοχές του </a:t>
            </a:r>
            <a:r>
              <a:rPr lang="el-GR" dirty="0" smtClean="0"/>
              <a:t>και</a:t>
            </a:r>
          </a:p>
          <a:p>
            <a:pPr marL="0" indent="0">
              <a:buNone/>
            </a:pPr>
            <a:r>
              <a:rPr lang="el-GR" dirty="0" smtClean="0"/>
              <a:t> </a:t>
            </a:r>
            <a:r>
              <a:rPr lang="el-GR" dirty="0"/>
              <a:t>(ε) ο τρόπος οργάνωσης της διδασκαλίας στο σχολείο αφήνει ελάχιστα περιθώρια </a:t>
            </a:r>
            <a:r>
              <a:rPr lang="el-GR" b="1" dirty="0"/>
              <a:t>να εκτιμηθεί η σημασία της φαντασίας και να αξιοποιηθεί παιδαγωγικά</a:t>
            </a:r>
            <a:r>
              <a:rPr lang="el-GR" dirty="0"/>
              <a:t>. </a:t>
            </a:r>
          </a:p>
        </p:txBody>
      </p:sp>
    </p:spTree>
    <p:extLst>
      <p:ext uri="{BB962C8B-B14F-4D97-AF65-F5344CB8AC3E}">
        <p14:creationId xmlns:p14="http://schemas.microsoft.com/office/powerpoint/2010/main" val="38220544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err="1"/>
              <a:t>Amabile</a:t>
            </a:r>
            <a:r>
              <a:rPr lang="en-US" dirty="0"/>
              <a:t> 1996: </a:t>
            </a:r>
            <a:r>
              <a:rPr lang="el-GR" dirty="0" smtClean="0"/>
              <a:t> Προαγωγή Δημιουργικότητας</a:t>
            </a:r>
            <a:endParaRPr lang="el-GR" dirty="0"/>
          </a:p>
        </p:txBody>
      </p:sp>
      <p:sp>
        <p:nvSpPr>
          <p:cNvPr id="3" name="Θέση περιεχομένου 2"/>
          <p:cNvSpPr>
            <a:spLocks noGrp="1"/>
          </p:cNvSpPr>
          <p:nvPr>
            <p:ph idx="1"/>
          </p:nvPr>
        </p:nvSpPr>
        <p:spPr/>
        <p:txBody>
          <a:bodyPr/>
          <a:lstStyle/>
          <a:p>
            <a:pPr marL="0" indent="0">
              <a:buNone/>
            </a:pPr>
            <a:r>
              <a:rPr lang="el-GR" sz="3600" dirty="0"/>
              <a:t>Τάξεις, π.χ., που προβλέπουν κάποιον σχετικά μη δομημένο διδακτικό χρόνο για εξατομικευμένη και </a:t>
            </a:r>
            <a:r>
              <a:rPr lang="el-GR" sz="3600" dirty="0" err="1"/>
              <a:t>αυτοκατευθυνόμενη</a:t>
            </a:r>
            <a:r>
              <a:rPr lang="el-GR" sz="3600" dirty="0"/>
              <a:t> μάθηση σε μια μη τυπική ατμόσφαιρα είναι πιο πιθανό </a:t>
            </a:r>
            <a:r>
              <a:rPr lang="el-GR" sz="3600" b="1" dirty="0"/>
              <a:t>να προάγουν τη δημιουργικότητα</a:t>
            </a:r>
            <a:r>
              <a:rPr lang="el-GR" sz="3600" dirty="0"/>
              <a:t> από ό,τι οι αυστηρά παραδοσιακές τάξεις. </a:t>
            </a:r>
            <a:endParaRPr lang="el-GR" sz="3600" dirty="0" smtClean="0"/>
          </a:p>
          <a:p>
            <a:pPr marL="0" indent="0">
              <a:buNone/>
            </a:pPr>
            <a:r>
              <a:rPr lang="el-GR" sz="3600" dirty="0" smtClean="0">
                <a:solidFill>
                  <a:schemeClr val="accent1">
                    <a:lumMod val="50000"/>
                  </a:schemeClr>
                </a:solidFill>
              </a:rPr>
              <a:t> </a:t>
            </a:r>
          </a:p>
          <a:p>
            <a:pPr marL="0" indent="0">
              <a:buNone/>
            </a:pPr>
            <a:endParaRPr lang="el-GR" dirty="0"/>
          </a:p>
        </p:txBody>
      </p:sp>
    </p:spTree>
    <p:extLst>
      <p:ext uri="{BB962C8B-B14F-4D97-AF65-F5344CB8AC3E}">
        <p14:creationId xmlns:p14="http://schemas.microsoft.com/office/powerpoint/2010/main" val="1158340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err="1"/>
              <a:t>Parnes</a:t>
            </a:r>
            <a:r>
              <a:rPr lang="en-US" dirty="0"/>
              <a:t> </a:t>
            </a:r>
            <a:r>
              <a:rPr lang="el-GR" dirty="0"/>
              <a:t>και </a:t>
            </a:r>
            <a:r>
              <a:rPr lang="en-US" dirty="0" err="1"/>
              <a:t>Brunelle</a:t>
            </a:r>
            <a:r>
              <a:rPr lang="en-US" dirty="0"/>
              <a:t> (1967) </a:t>
            </a:r>
            <a:endParaRPr lang="el-GR" dirty="0"/>
          </a:p>
        </p:txBody>
      </p:sp>
      <p:sp>
        <p:nvSpPr>
          <p:cNvPr id="3" name="Θέση περιεχομένου 2"/>
          <p:cNvSpPr>
            <a:spLocks noGrp="1"/>
          </p:cNvSpPr>
          <p:nvPr>
            <p:ph idx="1"/>
          </p:nvPr>
        </p:nvSpPr>
        <p:spPr>
          <a:xfrm>
            <a:off x="0" y="1406106"/>
            <a:ext cx="11353800" cy="5451893"/>
          </a:xfrm>
        </p:spPr>
        <p:txBody>
          <a:bodyPr>
            <a:normAutofit/>
          </a:bodyPr>
          <a:lstStyle/>
          <a:p>
            <a:pPr marL="0" indent="0">
              <a:buNone/>
            </a:pPr>
            <a:r>
              <a:rPr lang="el-GR" dirty="0" smtClean="0"/>
              <a:t>……οι </a:t>
            </a:r>
            <a:r>
              <a:rPr lang="el-GR" dirty="0"/>
              <a:t>αρνητικοί παράγοντες διακρίνονται σε δύο τύπους, στα </a:t>
            </a:r>
            <a:r>
              <a:rPr lang="el-GR" dirty="0">
                <a:solidFill>
                  <a:srgbClr val="FF0000"/>
                </a:solidFill>
              </a:rPr>
              <a:t>εσωτερικά εμπόδια</a:t>
            </a:r>
            <a:r>
              <a:rPr lang="el-GR" dirty="0"/>
              <a:t> και στα </a:t>
            </a:r>
            <a:r>
              <a:rPr lang="el-GR" dirty="0" smtClean="0">
                <a:solidFill>
                  <a:srgbClr val="FF0000"/>
                </a:solidFill>
              </a:rPr>
              <a:t>εξωτερικά εμπόδια</a:t>
            </a:r>
            <a:r>
              <a:rPr lang="el-GR" dirty="0" smtClean="0"/>
              <a:t>. </a:t>
            </a:r>
          </a:p>
          <a:p>
            <a:r>
              <a:rPr lang="el-GR" dirty="0" smtClean="0"/>
              <a:t>Στα </a:t>
            </a:r>
            <a:r>
              <a:rPr lang="el-GR" dirty="0"/>
              <a:t>εσωτερικά εμπόδια περιλαμβάνουν και τον τρόπο κατά τον οποίο επηρεάζεται η συμπεριφορά του παιδιού από το παρελθόν, λ.χ. ανάλογα με την προέλευση ή τις συνήθειές του. Με τις παρεμβάσεις τους οι εκπαιδευτικοί μπορούν να το βοηθήσουν να απαλλαγεί από αυτά, που ενδεχομένως δεν επιτρέπουν να λειτουργήσει δημιουργικά. </a:t>
            </a:r>
            <a:endParaRPr lang="el-GR" dirty="0" smtClean="0"/>
          </a:p>
          <a:p>
            <a:r>
              <a:rPr lang="el-GR" dirty="0" smtClean="0"/>
              <a:t>Στα </a:t>
            </a:r>
            <a:r>
              <a:rPr lang="el-GR" dirty="0"/>
              <a:t>εξωτερικά εμπόδια περιλαμβάνουν όσα δυσχεραίνουν την εξασφάλιση ευνοϊκών συνθηκών για τη δημιουργική σκέψη στο σχολικό (ή άλλο) περιβάλλον. </a:t>
            </a:r>
            <a:r>
              <a:rPr lang="el-GR" dirty="0">
                <a:solidFill>
                  <a:srgbClr val="FF0000"/>
                </a:solidFill>
              </a:rPr>
              <a:t>Σε αυτά ενδεχομένως περιλαμβάνονται το Πρόγραμμα Σπουδών και οι τρόποι διδασκαλίας και αξιολόγησης που ακολουθούνται</a:t>
            </a:r>
            <a:r>
              <a:rPr lang="el-GR" dirty="0"/>
              <a:t>. </a:t>
            </a:r>
          </a:p>
        </p:txBody>
      </p:sp>
    </p:spTree>
    <p:extLst>
      <p:ext uri="{BB962C8B-B14F-4D97-AF65-F5344CB8AC3E}">
        <p14:creationId xmlns:p14="http://schemas.microsoft.com/office/powerpoint/2010/main" val="3082428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500062"/>
            <a:ext cx="10515600" cy="1325563"/>
          </a:xfrm>
        </p:spPr>
        <p:txBody>
          <a:bodyPr>
            <a:normAutofit fontScale="90000"/>
          </a:bodyPr>
          <a:lstStyle/>
          <a:p>
            <a:r>
              <a:rPr lang="el-GR" b="1" dirty="0"/>
              <a:t>Μας ενδιαφέρει κυρίως το παιδαγωγικό υπόβαθρο που στηρίζει τη Δημιουργική Εργασία και οι κοινωνικές αναφορές και προεκτάσεις του:</a:t>
            </a:r>
            <a:br>
              <a:rPr lang="el-GR" b="1" dirty="0"/>
            </a:br>
            <a:endParaRPr lang="el-GR" b="1" dirty="0"/>
          </a:p>
        </p:txBody>
      </p:sp>
      <p:sp>
        <p:nvSpPr>
          <p:cNvPr id="3" name="Θέση περιεχομένου 2"/>
          <p:cNvSpPr>
            <a:spLocks noGrp="1"/>
          </p:cNvSpPr>
          <p:nvPr>
            <p:ph idx="1"/>
          </p:nvPr>
        </p:nvSpPr>
        <p:spPr/>
        <p:txBody>
          <a:bodyPr>
            <a:normAutofit/>
          </a:bodyPr>
          <a:lstStyle/>
          <a:p>
            <a:r>
              <a:rPr lang="el-GR" dirty="0" smtClean="0"/>
              <a:t> </a:t>
            </a:r>
            <a:r>
              <a:rPr lang="el-GR" sz="3200" dirty="0"/>
              <a:t>οι παιδαγωγικές αρχές, </a:t>
            </a:r>
            <a:endParaRPr lang="el-GR" sz="3200" dirty="0" smtClean="0"/>
          </a:p>
          <a:p>
            <a:r>
              <a:rPr lang="el-GR" sz="3200" dirty="0" smtClean="0"/>
              <a:t>οι </a:t>
            </a:r>
            <a:r>
              <a:rPr lang="el-GR" sz="3200" dirty="0"/>
              <a:t>σκοποί και οι στόχοι, </a:t>
            </a:r>
            <a:endParaRPr lang="el-GR" sz="3200" dirty="0" smtClean="0"/>
          </a:p>
          <a:p>
            <a:r>
              <a:rPr lang="el-GR" sz="3200" dirty="0" smtClean="0"/>
              <a:t>οι </a:t>
            </a:r>
            <a:r>
              <a:rPr lang="el-GR" sz="3200" dirty="0"/>
              <a:t>διαδικασίες οργάνωσης και πραγμάτωσης των εργασιών</a:t>
            </a:r>
            <a:r>
              <a:rPr lang="el-GR" sz="3200" dirty="0" smtClean="0"/>
              <a:t>,</a:t>
            </a:r>
          </a:p>
          <a:p>
            <a:r>
              <a:rPr lang="el-GR" sz="3200" dirty="0" smtClean="0"/>
              <a:t> </a:t>
            </a:r>
            <a:r>
              <a:rPr lang="el-GR" sz="3200" dirty="0"/>
              <a:t>οι τρόποι υποστήριξης και ανατροφοδότησης των μαθητών και μαθητριών στο έργο τους, </a:t>
            </a:r>
            <a:endParaRPr lang="el-GR" sz="3200" dirty="0" smtClean="0"/>
          </a:p>
          <a:p>
            <a:r>
              <a:rPr lang="el-GR" sz="3200" dirty="0" smtClean="0"/>
              <a:t>οι </a:t>
            </a:r>
            <a:r>
              <a:rPr lang="el-GR" sz="3200" dirty="0"/>
              <a:t>τεχνικές αξιολόγησης των μαθητικών δημιουργημάτων</a:t>
            </a:r>
            <a:r>
              <a:rPr lang="el-GR" sz="3200" dirty="0" smtClean="0"/>
              <a:t>,</a:t>
            </a:r>
          </a:p>
          <a:p>
            <a:r>
              <a:rPr lang="el-GR" sz="3200" dirty="0" smtClean="0"/>
              <a:t> </a:t>
            </a:r>
            <a:r>
              <a:rPr lang="el-GR" sz="3200" dirty="0"/>
              <a:t>τα αναμενόμενα αποτελέσματα σε ατομικό και κοινωνικό επίπεδο </a:t>
            </a:r>
            <a:r>
              <a:rPr lang="el-GR" sz="3200" dirty="0" err="1"/>
              <a:t>κ.ο.κ.</a:t>
            </a:r>
            <a:r>
              <a:rPr lang="el-GR" sz="3200" dirty="0"/>
              <a:t>. </a:t>
            </a:r>
          </a:p>
        </p:txBody>
      </p:sp>
    </p:spTree>
    <p:extLst>
      <p:ext uri="{BB962C8B-B14F-4D97-AF65-F5344CB8AC3E}">
        <p14:creationId xmlns:p14="http://schemas.microsoft.com/office/powerpoint/2010/main" val="20336440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56754" y="365125"/>
            <a:ext cx="11197046" cy="1325563"/>
          </a:xfrm>
        </p:spPr>
        <p:txBody>
          <a:bodyPr>
            <a:normAutofit/>
          </a:bodyPr>
          <a:lstStyle/>
          <a:p>
            <a:r>
              <a:rPr lang="el-GR" b="1" dirty="0" smtClean="0"/>
              <a:t>Παιδαγωγικές </a:t>
            </a:r>
            <a:r>
              <a:rPr lang="el-GR" b="1" dirty="0"/>
              <a:t>τεχνικές </a:t>
            </a:r>
            <a:r>
              <a:rPr lang="el-GR" b="1" dirty="0" smtClean="0"/>
              <a:t> για </a:t>
            </a:r>
            <a:r>
              <a:rPr lang="el-GR" b="1" dirty="0"/>
              <a:t>την προαγωγή της </a:t>
            </a:r>
            <a:r>
              <a:rPr lang="el-GR" b="1" dirty="0" smtClean="0"/>
              <a:t>δημιουργικότητας </a:t>
            </a:r>
            <a:r>
              <a:rPr lang="el-GR" b="1" dirty="0" smtClean="0">
                <a:solidFill>
                  <a:srgbClr val="002060"/>
                </a:solidFill>
              </a:rPr>
              <a:t>  </a:t>
            </a:r>
            <a:endParaRPr lang="el-GR" b="1" dirty="0">
              <a:solidFill>
                <a:srgbClr val="002060"/>
              </a:solidFill>
            </a:endParaRPr>
          </a:p>
        </p:txBody>
      </p:sp>
      <p:sp>
        <p:nvSpPr>
          <p:cNvPr id="3" name="Θέση περιεχομένου 2"/>
          <p:cNvSpPr>
            <a:spLocks noGrp="1"/>
          </p:cNvSpPr>
          <p:nvPr>
            <p:ph idx="1"/>
          </p:nvPr>
        </p:nvSpPr>
        <p:spPr>
          <a:xfrm>
            <a:off x="156753" y="1690688"/>
            <a:ext cx="11625943" cy="5049746"/>
          </a:xfrm>
        </p:spPr>
        <p:txBody>
          <a:bodyPr>
            <a:noAutofit/>
          </a:bodyPr>
          <a:lstStyle/>
          <a:p>
            <a:r>
              <a:rPr lang="el-GR" sz="3200" dirty="0"/>
              <a:t>ο </a:t>
            </a:r>
            <a:r>
              <a:rPr lang="el-GR" sz="3200" i="1" dirty="0"/>
              <a:t>καταιγισμός ιδεών </a:t>
            </a:r>
            <a:endParaRPr lang="el-GR" sz="3200" i="1" dirty="0" smtClean="0"/>
          </a:p>
          <a:p>
            <a:r>
              <a:rPr lang="el-GR" sz="3200" dirty="0" smtClean="0"/>
              <a:t> </a:t>
            </a:r>
            <a:r>
              <a:rPr lang="el-GR" sz="3200" dirty="0"/>
              <a:t>η </a:t>
            </a:r>
            <a:r>
              <a:rPr lang="el-GR" sz="3200" i="1" dirty="0"/>
              <a:t>δημιουργική επίλυση </a:t>
            </a:r>
            <a:r>
              <a:rPr lang="el-GR" sz="3200" i="1" dirty="0" smtClean="0"/>
              <a:t>προβλήματος</a:t>
            </a:r>
          </a:p>
          <a:p>
            <a:r>
              <a:rPr lang="el-GR" sz="3200" dirty="0" smtClean="0"/>
              <a:t>προγράμματα </a:t>
            </a:r>
            <a:r>
              <a:rPr lang="el-GR" sz="3200" dirty="0"/>
              <a:t>ειδικά σχεδιασμένα για την προαγωγή της δημιουργικότητας, </a:t>
            </a:r>
            <a:endParaRPr lang="el-GR" sz="3200" dirty="0" smtClean="0"/>
          </a:p>
          <a:p>
            <a:pPr marL="0" indent="0">
              <a:buNone/>
            </a:pPr>
            <a:r>
              <a:rPr lang="el-GR" sz="3200" dirty="0" smtClean="0"/>
              <a:t> </a:t>
            </a:r>
            <a:r>
              <a:rPr lang="el-GR" sz="3200" dirty="0"/>
              <a:t>Στάδια που ακολουθούνται συνήθως είναι </a:t>
            </a:r>
            <a:r>
              <a:rPr lang="el-GR" sz="3200" dirty="0">
                <a:solidFill>
                  <a:srgbClr val="FF0000"/>
                </a:solidFill>
              </a:rPr>
              <a:t>η συγκέντρωση πληροφοριών</a:t>
            </a:r>
            <a:r>
              <a:rPr lang="el-GR" sz="3200" dirty="0"/>
              <a:t> σχετικά με ένα πρόβλημα, </a:t>
            </a:r>
            <a:r>
              <a:rPr lang="el-GR" sz="3200" dirty="0">
                <a:solidFill>
                  <a:srgbClr val="FF0000"/>
                </a:solidFill>
              </a:rPr>
              <a:t>η σαφής διαμόρφωση ενός ειδικού ερωτήματος / προβλήματος προς επίλυση</a:t>
            </a:r>
            <a:r>
              <a:rPr lang="el-GR" sz="3200" dirty="0"/>
              <a:t>, </a:t>
            </a:r>
            <a:r>
              <a:rPr lang="el-GR" sz="3200" dirty="0">
                <a:solidFill>
                  <a:srgbClr val="FF0000"/>
                </a:solidFill>
              </a:rPr>
              <a:t>η δημιουργία πιθανών λύσεων</a:t>
            </a:r>
            <a:r>
              <a:rPr lang="el-GR" sz="3200" dirty="0"/>
              <a:t>, </a:t>
            </a:r>
            <a:r>
              <a:rPr lang="el-GR" sz="3200" dirty="0">
                <a:solidFill>
                  <a:srgbClr val="FF0000"/>
                </a:solidFill>
              </a:rPr>
              <a:t>η αξιολόγηση των λύσεων που έχουν προταθεί και η αξιοποίηση της τελικής λύσης.</a:t>
            </a:r>
            <a:r>
              <a:rPr lang="el-GR" sz="3200" dirty="0"/>
              <a:t> </a:t>
            </a:r>
          </a:p>
        </p:txBody>
      </p:sp>
    </p:spTree>
    <p:extLst>
      <p:ext uri="{BB962C8B-B14F-4D97-AF65-F5344CB8AC3E}">
        <p14:creationId xmlns:p14="http://schemas.microsoft.com/office/powerpoint/2010/main" val="858129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err="1"/>
              <a:t>Glâveanu</a:t>
            </a:r>
            <a:r>
              <a:rPr lang="en-US" dirty="0"/>
              <a:t> (2010) </a:t>
            </a:r>
            <a:endParaRPr lang="el-GR" dirty="0"/>
          </a:p>
        </p:txBody>
      </p:sp>
      <p:sp>
        <p:nvSpPr>
          <p:cNvPr id="3" name="Θέση περιεχομένου 2"/>
          <p:cNvSpPr>
            <a:spLocks noGrp="1"/>
          </p:cNvSpPr>
          <p:nvPr>
            <p:ph idx="1"/>
          </p:nvPr>
        </p:nvSpPr>
        <p:spPr>
          <a:xfrm>
            <a:off x="288235" y="1331842"/>
            <a:ext cx="11688417" cy="5416827"/>
          </a:xfrm>
        </p:spPr>
        <p:txBody>
          <a:bodyPr>
            <a:normAutofit lnSpcReduction="10000"/>
          </a:bodyPr>
          <a:lstStyle/>
          <a:p>
            <a:r>
              <a:rPr lang="el-GR" sz="3200" dirty="0" smtClean="0"/>
              <a:t>προβάλλει </a:t>
            </a:r>
            <a:r>
              <a:rPr lang="el-GR" sz="3200" dirty="0"/>
              <a:t>τη μεγάλη σημασία </a:t>
            </a:r>
            <a:r>
              <a:rPr lang="el-GR" sz="3200" b="1" dirty="0"/>
              <a:t>της αλληλεξάρτησης </a:t>
            </a:r>
            <a:r>
              <a:rPr lang="el-GR" sz="3200" dirty="0"/>
              <a:t>ανάμεσα στα άτομα και το κοινωνικο-πολιτισμικό τους περιβάλλον </a:t>
            </a:r>
          </a:p>
          <a:p>
            <a:r>
              <a:rPr lang="el-GR" sz="3200" dirty="0" smtClean="0"/>
              <a:t>Η </a:t>
            </a:r>
            <a:r>
              <a:rPr lang="el-GR" sz="3200" dirty="0"/>
              <a:t>ανοιχτή, ελεύθερη και ισότιμη </a:t>
            </a:r>
            <a:r>
              <a:rPr lang="el-GR" sz="3200" b="1" dirty="0"/>
              <a:t>επικοινωνία</a:t>
            </a:r>
            <a:r>
              <a:rPr lang="el-GR" sz="3200" dirty="0"/>
              <a:t> των μελών μιας ομάδας και </a:t>
            </a:r>
            <a:r>
              <a:rPr lang="el-GR" sz="3200" b="1" dirty="0"/>
              <a:t>η αμοιβαία δέσμευσή </a:t>
            </a:r>
            <a:r>
              <a:rPr lang="el-GR" sz="3200" dirty="0"/>
              <a:t>τους στην επιτέλεση ενός έργου αποτελούν όρους-κλειδιά για τη δημιουργικότητα μέσω της συνεργασίας. </a:t>
            </a:r>
          </a:p>
          <a:p>
            <a:r>
              <a:rPr lang="el-GR" sz="3200" dirty="0" smtClean="0"/>
              <a:t>μια </a:t>
            </a:r>
            <a:r>
              <a:rPr lang="el-GR" sz="3200" dirty="0"/>
              <a:t>ομάδα ανθρώπων που αντιμετωπίζει μια πρόκληση </a:t>
            </a:r>
            <a:r>
              <a:rPr lang="el-GR" sz="3200" b="1" dirty="0">
                <a:solidFill>
                  <a:srgbClr val="FF0000"/>
                </a:solidFill>
              </a:rPr>
              <a:t>επεξεργάζεται εκ νέου </a:t>
            </a:r>
            <a:r>
              <a:rPr lang="el-GR" sz="3200" dirty="0"/>
              <a:t>τη σημασία των σχετικών εννοιών χρησιμοποιώντας </a:t>
            </a:r>
            <a:r>
              <a:rPr lang="el-GR" sz="3200" dirty="0">
                <a:solidFill>
                  <a:srgbClr val="FF0000"/>
                </a:solidFill>
              </a:rPr>
              <a:t>συμβολικά εργαλεία και πολιτισμικά τεχνουργήματα με ένα διαφορετικό τρόπο</a:t>
            </a:r>
            <a:r>
              <a:rPr lang="el-GR" sz="3200" dirty="0"/>
              <a:t>, που τελικά –ενδεχομένως- οδηγεί στην εξωτερίκευση ενός νέου προϊόντος δημιουργίας </a:t>
            </a:r>
            <a:r>
              <a:rPr lang="el-GR" sz="3200" dirty="0" smtClean="0">
                <a:solidFill>
                  <a:schemeClr val="accent1">
                    <a:lumMod val="75000"/>
                  </a:schemeClr>
                </a:solidFill>
              </a:rPr>
              <a:t> </a:t>
            </a:r>
            <a:endParaRPr lang="el-GR" sz="3200" dirty="0"/>
          </a:p>
          <a:p>
            <a:endParaRPr lang="el-GR" dirty="0"/>
          </a:p>
        </p:txBody>
      </p:sp>
    </p:spTree>
    <p:extLst>
      <p:ext uri="{BB962C8B-B14F-4D97-AF65-F5344CB8AC3E}">
        <p14:creationId xmlns:p14="http://schemas.microsoft.com/office/powerpoint/2010/main" val="4662077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r>
            <a:br>
              <a:rPr lang="el-GR" dirty="0"/>
            </a:br>
            <a:r>
              <a:rPr lang="el-GR" b="1" dirty="0"/>
              <a:t>4. Ο ρόλος των εκπαιδευτικών και άλλων παραγόντων της εκπαιδευτικής κοινότητας </a:t>
            </a:r>
            <a:r>
              <a:rPr lang="el-GR" dirty="0"/>
              <a:t/>
            </a:r>
            <a:br>
              <a:rPr lang="el-GR" dirty="0"/>
            </a:br>
            <a:endParaRPr lang="el-GR" dirty="0"/>
          </a:p>
        </p:txBody>
      </p:sp>
      <p:sp>
        <p:nvSpPr>
          <p:cNvPr id="3" name="Θέση περιεχομένου 2"/>
          <p:cNvSpPr>
            <a:spLocks noGrp="1"/>
          </p:cNvSpPr>
          <p:nvPr>
            <p:ph idx="1"/>
          </p:nvPr>
        </p:nvSpPr>
        <p:spPr/>
        <p:txBody>
          <a:bodyPr/>
          <a:lstStyle/>
          <a:p>
            <a:pPr marL="0" indent="0">
              <a:buNone/>
            </a:pPr>
            <a:r>
              <a:rPr lang="el-GR" dirty="0" smtClean="0"/>
              <a:t>Διαμόρφωση </a:t>
            </a:r>
            <a:r>
              <a:rPr lang="el-GR" dirty="0"/>
              <a:t>του κατάλληλου κλίματος στη σχολική τάξη για την ανάπτυξη </a:t>
            </a:r>
            <a:r>
              <a:rPr lang="el-GR" dirty="0" smtClean="0"/>
              <a:t>δημιουργικής </a:t>
            </a:r>
            <a:r>
              <a:rPr lang="el-GR" dirty="0"/>
              <a:t>δραστηριότητας </a:t>
            </a:r>
            <a:endParaRPr lang="el-GR" dirty="0" smtClean="0"/>
          </a:p>
          <a:p>
            <a:pPr marL="0" indent="0">
              <a:buNone/>
            </a:pPr>
            <a:endParaRPr lang="el-GR" dirty="0"/>
          </a:p>
          <a:p>
            <a:pPr marL="0" indent="0">
              <a:buNone/>
            </a:pPr>
            <a:endParaRPr lang="el-GR" dirty="0"/>
          </a:p>
        </p:txBody>
      </p:sp>
    </p:spTree>
    <p:extLst>
      <p:ext uri="{BB962C8B-B14F-4D97-AF65-F5344CB8AC3E}">
        <p14:creationId xmlns:p14="http://schemas.microsoft.com/office/powerpoint/2010/main" val="22900935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err="1"/>
              <a:t>Mayesky</a:t>
            </a:r>
            <a:r>
              <a:rPr lang="en-US" dirty="0"/>
              <a:t> (1998: 8). </a:t>
            </a:r>
            <a:endParaRPr lang="el-GR" dirty="0"/>
          </a:p>
        </p:txBody>
      </p:sp>
      <p:sp>
        <p:nvSpPr>
          <p:cNvPr id="3" name="Θέση περιεχομένου 2"/>
          <p:cNvSpPr>
            <a:spLocks noGrp="1"/>
          </p:cNvSpPr>
          <p:nvPr>
            <p:ph idx="1"/>
          </p:nvPr>
        </p:nvSpPr>
        <p:spPr>
          <a:xfrm>
            <a:off x="143691" y="1825624"/>
            <a:ext cx="11625522" cy="4940935"/>
          </a:xfrm>
        </p:spPr>
        <p:txBody>
          <a:bodyPr>
            <a:normAutofit/>
          </a:bodyPr>
          <a:lstStyle/>
          <a:p>
            <a:r>
              <a:rPr lang="el-GR" b="1" dirty="0"/>
              <a:t>Βοήθησε τα παιδιά να αποδέχονται την αλλαγή. </a:t>
            </a:r>
            <a:endParaRPr lang="el-GR" dirty="0" smtClean="0"/>
          </a:p>
          <a:p>
            <a:r>
              <a:rPr lang="el-GR" b="1" dirty="0" smtClean="0"/>
              <a:t>Βοήθησε </a:t>
            </a:r>
            <a:r>
              <a:rPr lang="el-GR" b="1" dirty="0"/>
              <a:t>τα παιδιά να συνειδητοποιήσουν ότι κάποια προβλήματα δεν έχουν εύκολες απαντήσεις. </a:t>
            </a:r>
            <a:endParaRPr lang="el-GR" b="1" dirty="0" smtClean="0"/>
          </a:p>
          <a:p>
            <a:r>
              <a:rPr lang="el-GR" b="1" dirty="0"/>
              <a:t>Βοήθησε τα παιδιά να αναγνωρίσουν ότι πολλά προβλήματα έχουν πολλές πιθανές λύσεις</a:t>
            </a:r>
            <a:r>
              <a:rPr lang="el-GR" b="1" dirty="0" smtClean="0"/>
              <a:t>.</a:t>
            </a:r>
          </a:p>
          <a:p>
            <a:r>
              <a:rPr lang="el-GR" b="1" dirty="0"/>
              <a:t>Βοήθησε τα παιδιά να μάθουν να κρίνουν και να αποδέχονται τα συναισθήματά τους. </a:t>
            </a:r>
            <a:br>
              <a:rPr lang="el-GR" b="1" dirty="0"/>
            </a:br>
            <a:endParaRPr lang="el-GR" dirty="0"/>
          </a:p>
        </p:txBody>
      </p:sp>
    </p:spTree>
    <p:extLst>
      <p:ext uri="{BB962C8B-B14F-4D97-AF65-F5344CB8AC3E}">
        <p14:creationId xmlns:p14="http://schemas.microsoft.com/office/powerpoint/2010/main" val="36492194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03068" y="153579"/>
            <a:ext cx="10515600" cy="5706447"/>
          </a:xfrm>
        </p:spPr>
        <p:txBody>
          <a:bodyPr>
            <a:normAutofit/>
          </a:bodyPr>
          <a:lstStyle/>
          <a:p>
            <a:r>
              <a:rPr lang="el-GR" sz="3600" b="1" dirty="0" smtClean="0"/>
              <a:t>Αντάμειψε τα παιδιά για τη δημιουργικότητά τους. </a:t>
            </a:r>
            <a:endParaRPr lang="el-GR" sz="3600" b="1" dirty="0" smtClean="0"/>
          </a:p>
          <a:p>
            <a:r>
              <a:rPr lang="el-GR" sz="3600" b="1" dirty="0"/>
              <a:t>Βοήθησε τα παιδιά να αισθάνονται χαρά μέσα στη δημιουργική παραγωγή τους και στην εργασία τους πάνω σε ένα πρόβλημα </a:t>
            </a:r>
            <a:endParaRPr lang="el-GR" sz="3600" b="1" dirty="0" smtClean="0"/>
          </a:p>
          <a:p>
            <a:r>
              <a:rPr lang="el-GR" sz="3600" b="1" dirty="0"/>
              <a:t>Βοήθησε τα παιδιά να αναπτύξουν επιμονή – να μην εγκαταλείπουν στις δυσκολίες. </a:t>
            </a:r>
            <a:endParaRPr lang="el-GR" sz="3600" b="1" dirty="0" smtClean="0"/>
          </a:p>
          <a:p>
            <a:r>
              <a:rPr lang="el-GR" sz="3600" b="1" dirty="0"/>
              <a:t>Βοήθησε τα παιδιά να εκτιμήσουν τους εαυτούς τους για τη διαφορετικότητά τους. </a:t>
            </a:r>
          </a:p>
          <a:p>
            <a:r>
              <a:rPr lang="el-GR" sz="3600" b="1" dirty="0"/>
              <a:t/>
            </a:r>
            <a:br>
              <a:rPr lang="el-GR" sz="3600" b="1" dirty="0"/>
            </a:br>
            <a:endParaRPr lang="el-GR" sz="3600" b="1" dirty="0" smtClean="0"/>
          </a:p>
        </p:txBody>
      </p:sp>
    </p:spTree>
    <p:extLst>
      <p:ext uri="{BB962C8B-B14F-4D97-AF65-F5344CB8AC3E}">
        <p14:creationId xmlns:p14="http://schemas.microsoft.com/office/powerpoint/2010/main" val="34370714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i="1" dirty="0" smtClean="0"/>
              <a:t>Κριτήρια </a:t>
            </a:r>
            <a:r>
              <a:rPr lang="el-GR" b="1" i="1" dirty="0"/>
              <a:t>διάγνωσης </a:t>
            </a:r>
            <a:r>
              <a:rPr lang="el-GR" b="1" dirty="0"/>
              <a:t>παιδιών με ξεχωριστές δημιουργικές </a:t>
            </a:r>
            <a:r>
              <a:rPr lang="el-GR" b="1" dirty="0" smtClean="0"/>
              <a:t>ικανότητες, </a:t>
            </a:r>
            <a:r>
              <a:rPr lang="el-GR" b="1" dirty="0"/>
              <a:t>το δημιουργικό παιδί: </a:t>
            </a:r>
          </a:p>
        </p:txBody>
      </p:sp>
      <p:sp>
        <p:nvSpPr>
          <p:cNvPr id="3" name="Θέση περιεχομένου 2"/>
          <p:cNvSpPr>
            <a:spLocks noGrp="1"/>
          </p:cNvSpPr>
          <p:nvPr>
            <p:ph idx="1"/>
          </p:nvPr>
        </p:nvSpPr>
        <p:spPr/>
        <p:txBody>
          <a:bodyPr>
            <a:normAutofit fontScale="85000" lnSpcReduction="20000"/>
          </a:bodyPr>
          <a:lstStyle/>
          <a:p>
            <a:endParaRPr lang="el-GR" dirty="0"/>
          </a:p>
          <a:p>
            <a:r>
              <a:rPr lang="el-GR" dirty="0" smtClean="0"/>
              <a:t>1. μπορεί </a:t>
            </a:r>
            <a:r>
              <a:rPr lang="el-GR" dirty="0"/>
              <a:t>να απασχολείται μόνο του χωρίς να του προσφέρονται ερεθίσματα, </a:t>
            </a:r>
          </a:p>
          <a:p>
            <a:r>
              <a:rPr lang="el-GR" dirty="0"/>
              <a:t>2. προτιμά να ντύνεται διαφορετικά από τα άλλα, </a:t>
            </a:r>
          </a:p>
          <a:p>
            <a:r>
              <a:rPr lang="el-GR" dirty="0"/>
              <a:t>3. προχωρεί πέρα από τα όρια των εργασιών που του αναθέτουν, </a:t>
            </a:r>
          </a:p>
          <a:p>
            <a:r>
              <a:rPr lang="el-GR" dirty="0"/>
              <a:t>4. μπορεί να διασκεδάζει χρησιμοποιώντας απλά πράγματα και πολλή φαντασία, </a:t>
            </a:r>
          </a:p>
          <a:p>
            <a:r>
              <a:rPr lang="el-GR" dirty="0"/>
              <a:t>5. μοιάζει να αφαιρείται ή να ονειροπολεί, ενώ στην πραγματικότητα σκέφτεται, </a:t>
            </a:r>
          </a:p>
          <a:p>
            <a:r>
              <a:rPr lang="el-GR" dirty="0"/>
              <a:t>6. θέτει ερωτήσεις πέρα από το απλό «γιατί» ή «πώς», </a:t>
            </a:r>
          </a:p>
          <a:p>
            <a:r>
              <a:rPr lang="el-GR" dirty="0"/>
              <a:t>7. πειραματίζεται με οικεία αντικείμενα για να διαπιστώσει αν μπορεί να χρησιμοποιηθούν και για άλλους σκοπούς εκτός από τους γνωστούς, </a:t>
            </a:r>
          </a:p>
          <a:p>
            <a:r>
              <a:rPr lang="el-GR" dirty="0"/>
              <a:t>8. κοιτάζει έξω από το παράθυρο στη διάρκεια του μαθήματος, αλλά συνάμα παρακολουθεί τι γίνεται μέσα στην τάξη, </a:t>
            </a:r>
          </a:p>
          <a:p>
            <a:r>
              <a:rPr lang="el-GR" dirty="0"/>
              <a:t>9. του αρέσει να επινοεί παιχνίδια στο προαύλιο του σχολείου. </a:t>
            </a:r>
          </a:p>
          <a:p>
            <a:endParaRPr lang="el-GR" dirty="0"/>
          </a:p>
        </p:txBody>
      </p:sp>
    </p:spTree>
    <p:extLst>
      <p:ext uri="{BB962C8B-B14F-4D97-AF65-F5344CB8AC3E}">
        <p14:creationId xmlns:p14="http://schemas.microsoft.com/office/powerpoint/2010/main" val="3769328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69333" y="1122363"/>
            <a:ext cx="11582400" cy="2387600"/>
          </a:xfrm>
        </p:spPr>
        <p:txBody>
          <a:bodyPr>
            <a:noAutofit/>
          </a:bodyPr>
          <a:lstStyle/>
          <a:p>
            <a:r>
              <a:rPr lang="el-GR" sz="7200" b="1" dirty="0">
                <a:latin typeface="+mn-lt"/>
              </a:rPr>
              <a:t>5. Αξιολόγηση της Δημιουργικής Εργασίας </a:t>
            </a:r>
          </a:p>
        </p:txBody>
      </p:sp>
      <p:sp>
        <p:nvSpPr>
          <p:cNvPr id="3" name="Υπότιτλος 2"/>
          <p:cNvSpPr>
            <a:spLocks noGrp="1"/>
          </p:cNvSpPr>
          <p:nvPr>
            <p:ph type="subTitle" idx="1"/>
          </p:nvPr>
        </p:nvSpPr>
        <p:spPr/>
        <p:txBody>
          <a:bodyPr>
            <a:normAutofit/>
          </a:bodyPr>
          <a:lstStyle/>
          <a:p>
            <a:r>
              <a:rPr lang="el-GR" sz="3600" dirty="0" smtClean="0"/>
              <a:t> </a:t>
            </a:r>
            <a:endParaRPr lang="el-GR" sz="3600" dirty="0"/>
          </a:p>
        </p:txBody>
      </p:sp>
    </p:spTree>
    <p:extLst>
      <p:ext uri="{BB962C8B-B14F-4D97-AF65-F5344CB8AC3E}">
        <p14:creationId xmlns:p14="http://schemas.microsoft.com/office/powerpoint/2010/main" val="36858710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latin typeface="+mn-lt"/>
              </a:rPr>
              <a:t>Γενικά </a:t>
            </a:r>
            <a:endParaRPr lang="el-GR" dirty="0">
              <a:latin typeface="+mn-lt"/>
            </a:endParaRPr>
          </a:p>
        </p:txBody>
      </p:sp>
      <p:sp>
        <p:nvSpPr>
          <p:cNvPr id="3" name="Θέση περιεχομένου 2"/>
          <p:cNvSpPr>
            <a:spLocks noGrp="1"/>
          </p:cNvSpPr>
          <p:nvPr>
            <p:ph idx="1"/>
          </p:nvPr>
        </p:nvSpPr>
        <p:spPr>
          <a:xfrm>
            <a:off x="508000" y="1825625"/>
            <a:ext cx="10845800" cy="4351338"/>
          </a:xfrm>
        </p:spPr>
        <p:txBody>
          <a:bodyPr>
            <a:normAutofit/>
          </a:bodyPr>
          <a:lstStyle/>
          <a:p>
            <a:r>
              <a:rPr lang="el-GR" sz="4400" dirty="0"/>
              <a:t>Η αξιολόγηση της Δημιουργικής Εργασίας στο Λύκειο περιλαμβάνει παιδευτικές διαδικασίες που έχουν καινοτομικό χαρακτήρα. Ρητή στόχευση και επιδίωξη της πρότασης αυτής είναι, μεταξύ των άλλων, να αλλάξει το κλίμα της τάξης, επαναπροσδιορίζοντας: </a:t>
            </a:r>
          </a:p>
        </p:txBody>
      </p:sp>
    </p:spTree>
    <p:extLst>
      <p:ext uri="{BB962C8B-B14F-4D97-AF65-F5344CB8AC3E}">
        <p14:creationId xmlns:p14="http://schemas.microsoft.com/office/powerpoint/2010/main" val="40402979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69333" y="0"/>
            <a:ext cx="11734800" cy="6858000"/>
          </a:xfrm>
        </p:spPr>
        <p:txBody>
          <a:bodyPr>
            <a:normAutofit lnSpcReduction="10000"/>
          </a:bodyPr>
          <a:lstStyle/>
          <a:p>
            <a:endParaRPr lang="el-GR" dirty="0"/>
          </a:p>
          <a:p>
            <a:r>
              <a:rPr lang="el-GR" sz="4000" b="1" i="1" dirty="0"/>
              <a:t>τις μεθόδους</a:t>
            </a:r>
            <a:r>
              <a:rPr lang="el-GR" sz="4000" dirty="0"/>
              <a:t>: το «πώς» της πρόσκτησης γνώσης και της διδακτικής μεθοδολογίας </a:t>
            </a:r>
            <a:r>
              <a:rPr lang="el-GR" sz="4000" dirty="0" smtClean="0"/>
              <a:t> </a:t>
            </a:r>
            <a:endParaRPr lang="el-GR" sz="4000" dirty="0"/>
          </a:p>
          <a:p>
            <a:r>
              <a:rPr lang="el-GR" sz="4000" b="1" i="1" dirty="0" smtClean="0"/>
              <a:t>τις </a:t>
            </a:r>
            <a:r>
              <a:rPr lang="el-GR" sz="4000" b="1" i="1" dirty="0"/>
              <a:t>ταυτότητες</a:t>
            </a:r>
            <a:r>
              <a:rPr lang="el-GR" sz="4000" dirty="0"/>
              <a:t>: να μεταβάλει το ρόλο του μαθητή / της μαθήτριας», ως φορέα δυνάμει αυτονομούμενης ερευνητικής δραστηριότητας, αλλά και του/της εκπαιδευτικού καθιστώντας τον υποστηρικτή και εμψυχωτή σε αυτή τη διαδικασία, και </a:t>
            </a:r>
          </a:p>
          <a:p>
            <a:r>
              <a:rPr lang="el-GR" sz="4000" b="1" i="1" dirty="0" smtClean="0"/>
              <a:t>τους </a:t>
            </a:r>
            <a:r>
              <a:rPr lang="el-GR" sz="4000" b="1" i="1" dirty="0"/>
              <a:t>όρους πραγμάτωσης της διδακτικής διαδικασίας</a:t>
            </a:r>
            <a:r>
              <a:rPr lang="el-GR" sz="4000" dirty="0"/>
              <a:t>: στον βαθμό που κινεί διαδικασίες αυτονόμησης ως προς το ποιος καθορίζει τι θα διαμειφθεί στην τάξη, ποιος επιλέγει, αξιολογεί και αξιώνει κάτι ως σημαντικό. </a:t>
            </a:r>
          </a:p>
          <a:p>
            <a:endParaRPr lang="el-GR" dirty="0"/>
          </a:p>
        </p:txBody>
      </p:sp>
    </p:spTree>
    <p:extLst>
      <p:ext uri="{BB962C8B-B14F-4D97-AF65-F5344CB8AC3E}">
        <p14:creationId xmlns:p14="http://schemas.microsoft.com/office/powerpoint/2010/main" val="22141097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220133" y="365125"/>
            <a:ext cx="11133667" cy="1325563"/>
          </a:xfrm>
        </p:spPr>
        <p:txBody>
          <a:bodyPr/>
          <a:lstStyle/>
          <a:p>
            <a:r>
              <a:rPr lang="el-GR" dirty="0">
                <a:latin typeface="+mn-lt"/>
              </a:rPr>
              <a:t>Η αξιολόγηση, ως μέρος της διδακτικής μεθοδολογίας </a:t>
            </a:r>
            <a:r>
              <a:rPr lang="el-GR" dirty="0" smtClean="0">
                <a:latin typeface="+mn-lt"/>
              </a:rPr>
              <a:t>:</a:t>
            </a:r>
            <a:endParaRPr lang="el-GR" dirty="0">
              <a:latin typeface="+mn-lt"/>
            </a:endParaRPr>
          </a:p>
        </p:txBody>
      </p:sp>
      <p:sp>
        <p:nvSpPr>
          <p:cNvPr id="3" name="Θέση περιεχομένου 2"/>
          <p:cNvSpPr>
            <a:spLocks noGrp="1"/>
          </p:cNvSpPr>
          <p:nvPr>
            <p:ph idx="1"/>
          </p:nvPr>
        </p:nvSpPr>
        <p:spPr>
          <a:xfrm>
            <a:off x="0" y="1825624"/>
            <a:ext cx="12192000" cy="5032375"/>
          </a:xfrm>
        </p:spPr>
        <p:txBody>
          <a:bodyPr>
            <a:normAutofit/>
          </a:bodyPr>
          <a:lstStyle/>
          <a:p>
            <a:r>
              <a:rPr lang="el-GR" sz="3200" dirty="0" smtClean="0"/>
              <a:t>δεν </a:t>
            </a:r>
            <a:r>
              <a:rPr lang="el-GR" sz="3200" dirty="0"/>
              <a:t>μπορεί παρά να εμπεριέχει και να ενισχύει τη διαμορφωτική χροιά της, παρέχοντας κατευθύνσεις και ανατροφοδότηση μάλλον παρά αξιολογικές κρίσεις, </a:t>
            </a:r>
          </a:p>
          <a:p>
            <a:r>
              <a:rPr lang="el-GR" sz="3200" dirty="0" smtClean="0"/>
              <a:t>πρέπει </a:t>
            </a:r>
            <a:r>
              <a:rPr lang="el-GR" sz="3200" dirty="0"/>
              <a:t>να αποστασιοποιείται από </a:t>
            </a:r>
            <a:r>
              <a:rPr lang="el-GR" sz="3200" dirty="0" err="1"/>
              <a:t>τιμωρητικές</a:t>
            </a:r>
            <a:r>
              <a:rPr lang="el-GR" sz="3200" dirty="0"/>
              <a:t> προθέσεις, επιτείνοντας τον παιδαγωγικό-παιδευτικό χαρακτήρα της ως </a:t>
            </a:r>
            <a:r>
              <a:rPr lang="el-GR" sz="3200" dirty="0" err="1"/>
              <a:t>ανατροφοδοτικής</a:t>
            </a:r>
            <a:r>
              <a:rPr lang="el-GR" sz="3200" dirty="0"/>
              <a:t> εκπαιδευτικής παραμέτρου </a:t>
            </a:r>
          </a:p>
          <a:p>
            <a:r>
              <a:rPr lang="el-GR" sz="3200" dirty="0" smtClean="0"/>
              <a:t>παρέχοντας </a:t>
            </a:r>
            <a:r>
              <a:rPr lang="el-GR" sz="3200" dirty="0"/>
              <a:t>ασφαλές πλαίσιο για την ανάπτυξη της πρωτοβουλίας και της δημιουργικότητας, </a:t>
            </a:r>
          </a:p>
          <a:p>
            <a:r>
              <a:rPr lang="el-GR" sz="3200" dirty="0" smtClean="0"/>
              <a:t>φροντίζοντας </a:t>
            </a:r>
            <a:r>
              <a:rPr lang="el-GR" sz="3200" dirty="0"/>
              <a:t>συγχρόνως να ενδυναμώσει και την καλώς νοούμενη φιλοδοξία και άμιλλα, </a:t>
            </a:r>
          </a:p>
        </p:txBody>
      </p:sp>
    </p:spTree>
    <p:extLst>
      <p:ext uri="{BB962C8B-B14F-4D97-AF65-F5344CB8AC3E}">
        <p14:creationId xmlns:p14="http://schemas.microsoft.com/office/powerpoint/2010/main" val="160719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6600" b="1" dirty="0"/>
              <a:t>Εισαγωγή </a:t>
            </a:r>
            <a:r>
              <a:rPr lang="el-GR" sz="6600" b="1" dirty="0" smtClean="0"/>
              <a:t>/Ιστορικό των ΔΕ</a:t>
            </a:r>
            <a:endParaRPr lang="el-GR" sz="6600" dirty="0"/>
          </a:p>
        </p:txBody>
      </p:sp>
      <p:sp>
        <p:nvSpPr>
          <p:cNvPr id="3" name="Θέση περιεχομένου 2"/>
          <p:cNvSpPr>
            <a:spLocks noGrp="1"/>
          </p:cNvSpPr>
          <p:nvPr>
            <p:ph idx="1"/>
          </p:nvPr>
        </p:nvSpPr>
        <p:spPr>
          <a:xfrm>
            <a:off x="278296" y="1398242"/>
            <a:ext cx="11748052" cy="5350428"/>
          </a:xfrm>
        </p:spPr>
        <p:txBody>
          <a:bodyPr>
            <a:normAutofit/>
          </a:bodyPr>
          <a:lstStyle/>
          <a:p>
            <a:endParaRPr lang="el-GR" dirty="0"/>
          </a:p>
          <a:p>
            <a:r>
              <a:rPr lang="el-GR" sz="3200" dirty="0" smtClean="0"/>
              <a:t>Στο </a:t>
            </a:r>
            <a:r>
              <a:rPr lang="el-GR" sz="3200" dirty="0"/>
              <a:t>Γενικό Λύκειο εφαρμόστηκε η Δημιουργική Εργασία (Δ.Ε.), που στις δύο πρώτες τάξεις είχε υποχρεωτικό χαρακτήρα, ενώ στην τελευταία προαιρετικό (ΠΔ 46/2016, </a:t>
            </a:r>
            <a:r>
              <a:rPr lang="el-GR" sz="3200" dirty="0" err="1"/>
              <a:t>άρ</a:t>
            </a:r>
            <a:r>
              <a:rPr lang="el-GR" sz="3200" dirty="0"/>
              <a:t>. </a:t>
            </a:r>
            <a:r>
              <a:rPr lang="el-GR" sz="3200" dirty="0" smtClean="0"/>
              <a:t>8)</a:t>
            </a:r>
          </a:p>
          <a:p>
            <a:r>
              <a:rPr lang="el-GR" sz="3200" dirty="0" smtClean="0"/>
              <a:t>Οι </a:t>
            </a:r>
            <a:r>
              <a:rPr lang="el-GR" sz="3200" dirty="0"/>
              <a:t>εργασίες που εκπονήθηκαν στο πλαίσιό της είχαν συνθετικό χαρακτήρα, μπορούσαν να είναι ομαδικές ή και ατομικές, αφορούσαν </a:t>
            </a:r>
            <a:r>
              <a:rPr lang="el-GR" sz="3200" u="sng" dirty="0">
                <a:solidFill>
                  <a:srgbClr val="FF0000"/>
                </a:solidFill>
              </a:rPr>
              <a:t>μόνο τα γραπτώς εξεταζόμενα μαθήματα </a:t>
            </a:r>
            <a:r>
              <a:rPr lang="el-GR" sz="3200" dirty="0"/>
              <a:t>και αποσκοπούσαν στην ανάπτυξη της δημιουργικής ικανότητας και στην καλλιέργεια του ερευνητικού πνεύματος των μαθητριών και </a:t>
            </a:r>
            <a:r>
              <a:rPr lang="el-GR" sz="3200" dirty="0" smtClean="0"/>
              <a:t>μαθητών  </a:t>
            </a:r>
            <a:r>
              <a:rPr lang="el-GR" sz="3200" dirty="0" smtClean="0">
                <a:solidFill>
                  <a:srgbClr val="FF0000"/>
                </a:solidFill>
              </a:rPr>
              <a:t>(τώρα αφορούν όλα τα μαθήματα).</a:t>
            </a:r>
            <a:r>
              <a:rPr lang="el-GR" sz="3200" dirty="0" smtClean="0"/>
              <a:t> </a:t>
            </a:r>
            <a:endParaRPr lang="el-GR" sz="3200" dirty="0"/>
          </a:p>
          <a:p>
            <a:endParaRPr lang="el-GR" dirty="0"/>
          </a:p>
          <a:p>
            <a:endParaRPr lang="el-GR" dirty="0"/>
          </a:p>
        </p:txBody>
      </p:sp>
    </p:spTree>
    <p:extLst>
      <p:ext uri="{BB962C8B-B14F-4D97-AF65-F5344CB8AC3E}">
        <p14:creationId xmlns:p14="http://schemas.microsoft.com/office/powerpoint/2010/main" val="32857007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52399" y="304800"/>
            <a:ext cx="11802533" cy="6299200"/>
          </a:xfrm>
        </p:spPr>
        <p:txBody>
          <a:bodyPr/>
          <a:lstStyle/>
          <a:p>
            <a:r>
              <a:rPr lang="el-GR" sz="4400" dirty="0" smtClean="0"/>
              <a:t>Η αξιολόγηση καθίσταται προνομιακό εργαλείο αποτίμησης της ίδιας της εκπαιδευτικής διαδικασίας, ως συλλογή πειραματικών δεδομένων (π.χ. της αποτελεσματικότητάς της), ενώ συγχρόνως </a:t>
            </a:r>
          </a:p>
          <a:p>
            <a:r>
              <a:rPr lang="el-GR" sz="4400" dirty="0" smtClean="0"/>
              <a:t> καλείται να υπηρετεί και ευρύτερους σκοπούς της εκπαίδευσης, ενισχύοντας και τροφοδοτώντας, λ.χ., μια συνεχή διαδικασία αναβάθμισης της </a:t>
            </a:r>
            <a:r>
              <a:rPr lang="el-GR" sz="4400" dirty="0" err="1" smtClean="0"/>
              <a:t>συνειδητότητας</a:t>
            </a:r>
            <a:r>
              <a:rPr lang="el-GR" sz="4400" dirty="0" smtClean="0"/>
              <a:t> και της υπευθυνότητας του δημοκρατικού πολίτη. </a:t>
            </a:r>
          </a:p>
          <a:p>
            <a:endParaRPr lang="el-GR" dirty="0" smtClean="0"/>
          </a:p>
          <a:p>
            <a:endParaRPr lang="el-GR" dirty="0"/>
          </a:p>
        </p:txBody>
      </p:sp>
    </p:spTree>
    <p:extLst>
      <p:ext uri="{BB962C8B-B14F-4D97-AF65-F5344CB8AC3E}">
        <p14:creationId xmlns:p14="http://schemas.microsoft.com/office/powerpoint/2010/main" val="36991683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solidFill>
                  <a:srgbClr val="FF0000"/>
                </a:solidFill>
                <a:latin typeface="+mn-lt"/>
              </a:rPr>
              <a:t>Η ΒΑΘΜΟΛΟΓΙΑ</a:t>
            </a:r>
            <a:endParaRPr lang="el-GR" dirty="0">
              <a:solidFill>
                <a:srgbClr val="FF0000"/>
              </a:solidFill>
              <a:latin typeface="+mn-lt"/>
            </a:endParaRPr>
          </a:p>
        </p:txBody>
      </p:sp>
      <p:sp>
        <p:nvSpPr>
          <p:cNvPr id="3" name="Θέση περιεχομένου 2"/>
          <p:cNvSpPr>
            <a:spLocks noGrp="1"/>
          </p:cNvSpPr>
          <p:nvPr>
            <p:ph idx="1"/>
          </p:nvPr>
        </p:nvSpPr>
        <p:spPr>
          <a:xfrm>
            <a:off x="524933" y="1405467"/>
            <a:ext cx="10828867" cy="4771496"/>
          </a:xfrm>
        </p:spPr>
        <p:txBody>
          <a:bodyPr/>
          <a:lstStyle/>
          <a:p>
            <a:pPr marL="0" indent="0">
              <a:buNone/>
            </a:pPr>
            <a:r>
              <a:rPr lang="el-GR" dirty="0"/>
              <a:t>Στην συγκεκριμένη περίπτωση, της Δημιουργικής Εργασίας στο Λύκειο, απαιτείται και </a:t>
            </a:r>
            <a:r>
              <a:rPr lang="el-GR" dirty="0">
                <a:solidFill>
                  <a:srgbClr val="FF0000"/>
                </a:solidFill>
              </a:rPr>
              <a:t>η απόδοση εντέλει και ενός βαθμού</a:t>
            </a:r>
            <a:r>
              <a:rPr lang="el-GR" dirty="0"/>
              <a:t>, με τον χαρακτήρα και την τυπολογία που είθισται. Αυτό αποτελεί άραγε ανατροπή των στόχων που τέθηκαν ή καθιστά αχρείαστη (ή πιθανώς αχρηστεύει) τη μεθοδολογία αξιολόγησης που τα επόμενα υποδεικνύουν; Όσα ακολουθούν φιλοδοξούν να υποστηρίξουν το αντίθετο: Η συνύπαρξη – για την ώρα – νέων </a:t>
            </a:r>
            <a:r>
              <a:rPr lang="el-GR" dirty="0" smtClean="0"/>
              <a:t>δυναμικών/ποιοτικών </a:t>
            </a:r>
            <a:r>
              <a:rPr lang="el-GR" dirty="0"/>
              <a:t>και παλαιότερων/τυπικών μεθόδων επιχειρεί να υπηρετήσει με συνέπεια τους στόχους που θέτουν </a:t>
            </a:r>
            <a:r>
              <a:rPr lang="el-GR" i="1" dirty="0"/>
              <a:t>και </a:t>
            </a:r>
            <a:r>
              <a:rPr lang="el-GR" dirty="0"/>
              <a:t>το εκπαιδευτικό σύστημα </a:t>
            </a:r>
            <a:r>
              <a:rPr lang="el-GR" i="1" dirty="0"/>
              <a:t>και </a:t>
            </a:r>
            <a:r>
              <a:rPr lang="el-GR" dirty="0"/>
              <a:t>η ανάγκη ανανέωσης και βελτίωσης μεθόδων και διαδικασιών. </a:t>
            </a:r>
          </a:p>
        </p:txBody>
      </p:sp>
    </p:spTree>
    <p:extLst>
      <p:ext uri="{BB962C8B-B14F-4D97-AF65-F5344CB8AC3E}">
        <p14:creationId xmlns:p14="http://schemas.microsoft.com/office/powerpoint/2010/main" val="8181870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Η Κλίμακα Διαβαθμισμένων Κριτηρίων </a:t>
            </a:r>
            <a:endParaRPr lang="el-GR" dirty="0"/>
          </a:p>
        </p:txBody>
      </p:sp>
      <p:sp>
        <p:nvSpPr>
          <p:cNvPr id="3" name="Θέση περιεχομένου 2"/>
          <p:cNvSpPr>
            <a:spLocks noGrp="1"/>
          </p:cNvSpPr>
          <p:nvPr>
            <p:ph idx="1"/>
          </p:nvPr>
        </p:nvSpPr>
        <p:spPr>
          <a:xfrm>
            <a:off x="253999" y="1354666"/>
            <a:ext cx="11768667" cy="5503333"/>
          </a:xfrm>
        </p:spPr>
        <p:txBody>
          <a:bodyPr>
            <a:noAutofit/>
          </a:bodyPr>
          <a:lstStyle/>
          <a:p>
            <a:pPr marL="0" indent="0">
              <a:buNone/>
            </a:pPr>
            <a:r>
              <a:rPr lang="el-GR" sz="3200" dirty="0"/>
              <a:t>Σε ό,τι ακολουθεί δεν επιχειρείται, βεβαίως, η πλήρης ανάλυση των Κλιμάκων Διαβαθμισμένων Κριτηρίων, </a:t>
            </a:r>
            <a:r>
              <a:rPr lang="el-GR" sz="3200" dirty="0">
                <a:solidFill>
                  <a:srgbClr val="FF0000"/>
                </a:solidFill>
              </a:rPr>
              <a:t>που εντελώς ενδεικτικά προτείνονται</a:t>
            </a:r>
            <a:r>
              <a:rPr lang="el-GR" sz="3200" dirty="0"/>
              <a:t>, αλλά επιχειρείται μια παράθεση συγκεκριμένων χαρακτηριστικών που τις διέπουν και οδήγησαν στην επιλογή τους, ενώ παράλληλα σημειώνεται ότι τα χαρακτηριστικά αυτά πρέπει να κρίνονται τόσο ως προς τη συνέπεια και </a:t>
            </a:r>
            <a:r>
              <a:rPr lang="el-GR" sz="3200" dirty="0" err="1"/>
              <a:t>εφαρμοσιμότητά</a:t>
            </a:r>
            <a:r>
              <a:rPr lang="el-GR" sz="3200" dirty="0"/>
              <a:t> τους όσο και ως προς την εξυπηρέτηση των στόχων που τέθηκαν προηγουμένως. Σε κάθε περίπτωση, προτείνεται η προσαρμογή και η εκ νέου επεξεργασία των Κλιμάκων αυτών από τους/τις χρήστες/-</a:t>
            </a:r>
            <a:r>
              <a:rPr lang="el-GR" sz="3200" dirty="0" err="1"/>
              <a:t>τριες</a:t>
            </a:r>
            <a:r>
              <a:rPr lang="el-GR" sz="3200" dirty="0"/>
              <a:t> στη βάση παιδαγωγικών και θεματικών κριτηρίων, αλλά και –ευκταίο– στη βάση της διαμόρφωσης μιας </a:t>
            </a:r>
            <a:r>
              <a:rPr lang="el-GR" sz="3200" dirty="0" err="1"/>
              <a:t>συναντίληψης</a:t>
            </a:r>
            <a:r>
              <a:rPr lang="el-GR" sz="3200" dirty="0"/>
              <a:t> επί αυτών με τους/τις μαθητές/-</a:t>
            </a:r>
            <a:r>
              <a:rPr lang="el-GR" sz="3200" dirty="0" err="1"/>
              <a:t>τριες</a:t>
            </a:r>
            <a:r>
              <a:rPr lang="el-GR" sz="3200" dirty="0"/>
              <a:t>. </a:t>
            </a:r>
          </a:p>
        </p:txBody>
      </p:sp>
    </p:spTree>
    <p:extLst>
      <p:ext uri="{BB962C8B-B14F-4D97-AF65-F5344CB8AC3E}">
        <p14:creationId xmlns:p14="http://schemas.microsoft.com/office/powerpoint/2010/main" val="39922747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23333" y="457200"/>
            <a:ext cx="11768667" cy="6400800"/>
          </a:xfrm>
        </p:spPr>
        <p:txBody>
          <a:bodyPr>
            <a:noAutofit/>
          </a:bodyPr>
          <a:lstStyle/>
          <a:p>
            <a:pPr marL="0" indent="0">
              <a:buNone/>
            </a:pPr>
            <a:r>
              <a:rPr lang="el-GR" sz="3600" dirty="0"/>
              <a:t>Ως προς τη δομή και την όψη Κλίμακας Διαβαθμισμένων Κριτηρίων, που προτείνεται ενδεικτικά εδώ, αλλά και ως προς τη διαχείρισή της κατά τη διαδικασία εκπόνησης Εργασιών (π.χ. μέσω της ομαδοσυνεργατικής επεξεργασίας της), δεδομένου ότι χορηγείται πριν από την έναρξη των Εργασιών, λαμβάνεται πρόνοια ώστε: </a:t>
            </a:r>
          </a:p>
          <a:p>
            <a:r>
              <a:rPr lang="el-GR" sz="3600" dirty="0" smtClean="0"/>
              <a:t>ο </a:t>
            </a:r>
            <a:r>
              <a:rPr lang="el-GR" sz="3600" dirty="0"/>
              <a:t>μαθητής / η μαθήτρια να είναι πλήρως ενήμεροι για το τι ζητείται, </a:t>
            </a:r>
          </a:p>
          <a:p>
            <a:r>
              <a:rPr lang="el-GR" sz="3600" dirty="0" smtClean="0"/>
              <a:t>η </a:t>
            </a:r>
            <a:r>
              <a:rPr lang="el-GR" sz="3600" dirty="0"/>
              <a:t>περιγραφή των κριτηρίων να επισημαίνεται εμφατικά από τον αξιολογικό χαρακτήρα τους, ενώ, παράλληλα, </a:t>
            </a:r>
          </a:p>
          <a:p>
            <a:r>
              <a:rPr lang="el-GR" sz="3600" dirty="0" smtClean="0"/>
              <a:t>η </a:t>
            </a:r>
            <a:r>
              <a:rPr lang="el-GR" sz="3600" dirty="0"/>
              <a:t>Κλίμακα να διαβάζεται ως σύνολο οδηγιών για τη σύνταξη των αντίστοιχων εργασιών. </a:t>
            </a:r>
          </a:p>
        </p:txBody>
      </p:sp>
    </p:spTree>
    <p:extLst>
      <p:ext uri="{BB962C8B-B14F-4D97-AF65-F5344CB8AC3E}">
        <p14:creationId xmlns:p14="http://schemas.microsoft.com/office/powerpoint/2010/main" val="15443616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Σε ό,τι αφορά τον/τη διδάσκοντα/-</a:t>
            </a:r>
            <a:r>
              <a:rPr lang="el-GR" dirty="0" err="1"/>
              <a:t>ουσα</a:t>
            </a:r>
            <a:r>
              <a:rPr lang="el-GR" dirty="0"/>
              <a:t>: </a:t>
            </a:r>
          </a:p>
        </p:txBody>
      </p:sp>
      <p:sp>
        <p:nvSpPr>
          <p:cNvPr id="3" name="Θέση περιεχομένου 2"/>
          <p:cNvSpPr>
            <a:spLocks noGrp="1"/>
          </p:cNvSpPr>
          <p:nvPr>
            <p:ph idx="1"/>
          </p:nvPr>
        </p:nvSpPr>
        <p:spPr>
          <a:xfrm>
            <a:off x="169333" y="1337732"/>
            <a:ext cx="11184467" cy="5520267"/>
          </a:xfrm>
        </p:spPr>
        <p:txBody>
          <a:bodyPr>
            <a:normAutofit fontScale="85000" lnSpcReduction="20000"/>
          </a:bodyPr>
          <a:lstStyle/>
          <a:p>
            <a:r>
              <a:rPr lang="el-GR" dirty="0" smtClean="0"/>
              <a:t> </a:t>
            </a:r>
            <a:r>
              <a:rPr lang="el-GR" sz="3600" dirty="0"/>
              <a:t>ενώ τα κριτήρια είναι συνήθως ομαδοποιημένα, παρ’ όλα αυτά παρουσιάζονται με μια εκλέπτυνση των ομάδων κριτηρίων, ώστε να διευκολύνεται η –μερική ή συνολική– αναδιαμόρφωση του κριτηρίου κατά τους παιδευτικούς-διδακτικούς στόχους, το ειδικό αντικείμενο, τα διαμειφθέντα στην τάξη ή ό,τι άλλο θεωρήσει σημαντικό ο/η εκπαιδευτικός, </a:t>
            </a:r>
          </a:p>
          <a:p>
            <a:r>
              <a:rPr lang="el-GR" sz="3600" dirty="0" smtClean="0"/>
              <a:t> </a:t>
            </a:r>
            <a:r>
              <a:rPr lang="el-GR" sz="3600" dirty="0"/>
              <a:t>επειδή η όλη διαδικασία εκπόνησης εργασιών αποτελεί ένα πλαίσιο μάθησης, οπότε η αξιολόγησή του αποτελεί αναπόσπαστο μέρος και δεύτερο τη τάξει παιδευτικό εργαλείο (μετά την ίδια τη σύνθεση), γι’ αυτό ακριβώς επιχειρείται να ισορροπήσει η ποιοτική διάσταση της χρήσης Κλιμάκων με την απόδοση ποσοτικής/τυπικής αξιολόγησης μέσω βαθμών – όπως απαιτείται για την ώρα – με τη χρησιμοποίηση αδρομερούς συσχέτισης των επιτευγμάτων με τα κριτήρια και με τα αντίστοιχα διαστήματα βαθμολόγησης (αριστερή στήλη των αντίστοιχων Κλιμάκων). </a:t>
            </a:r>
          </a:p>
          <a:p>
            <a:endParaRPr lang="el-GR" dirty="0"/>
          </a:p>
        </p:txBody>
      </p:sp>
    </p:spTree>
    <p:extLst>
      <p:ext uri="{BB962C8B-B14F-4D97-AF65-F5344CB8AC3E}">
        <p14:creationId xmlns:p14="http://schemas.microsoft.com/office/powerpoint/2010/main" val="15475384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marL="0" indent="0">
              <a:buNone/>
            </a:pPr>
            <a:r>
              <a:rPr lang="el-GR" sz="4400" dirty="0"/>
              <a:t>Σύμφωνα με αυτή τη διαδικασία, η διαχείριση της βαθμολογικής απόδοσης της αξιολόγησης α-</a:t>
            </a:r>
            <a:r>
              <a:rPr lang="el-GR" sz="4400" dirty="0" err="1"/>
              <a:t>πό</a:t>
            </a:r>
            <a:r>
              <a:rPr lang="el-GR" sz="4400" dirty="0"/>
              <a:t> τον/την διδάσκοντα/-</a:t>
            </a:r>
            <a:r>
              <a:rPr lang="el-GR" sz="4400" dirty="0" err="1"/>
              <a:t>ουσα</a:t>
            </a:r>
            <a:r>
              <a:rPr lang="el-GR" sz="4400" dirty="0"/>
              <a:t> πρέπει να δίνει μεγαλύτερη βαρύτητα στους παιδαγωγικούς στόχους καθορίζει, παρά στη μέχρι λεπτομέρειας αντιστοίχιση σε ακριβή βαθμό. </a:t>
            </a:r>
          </a:p>
        </p:txBody>
      </p:sp>
    </p:spTree>
    <p:extLst>
      <p:ext uri="{BB962C8B-B14F-4D97-AF65-F5344CB8AC3E}">
        <p14:creationId xmlns:p14="http://schemas.microsoft.com/office/powerpoint/2010/main" val="31486311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Για το περιεχόμενο των κριτηρίων: </a:t>
            </a:r>
          </a:p>
        </p:txBody>
      </p:sp>
      <p:sp>
        <p:nvSpPr>
          <p:cNvPr id="3" name="Θέση περιεχομένου 2"/>
          <p:cNvSpPr>
            <a:spLocks noGrp="1"/>
          </p:cNvSpPr>
          <p:nvPr>
            <p:ph idx="1"/>
          </p:nvPr>
        </p:nvSpPr>
        <p:spPr/>
        <p:txBody>
          <a:bodyPr>
            <a:normAutofit fontScale="92500" lnSpcReduction="10000"/>
          </a:bodyPr>
          <a:lstStyle/>
          <a:p>
            <a:endParaRPr lang="el-GR" dirty="0"/>
          </a:p>
          <a:p>
            <a:r>
              <a:rPr lang="el-GR" sz="4000" dirty="0"/>
              <a:t>Το πλαίσιο της διασύνδεσης / διεύρυνσης της αποκτώμενης γνώσης μέσω των εγχειριδίων και του προγράμματος σπουδών με την τρέχουσα ή/και τη «γενικώς» αποδεκτή γνώση φιλοδοξεί να είναι ένα από τα κρίσιμα καινοτόμα στοιχεία που δεν έχουν μελετηθεί με σε βάθος έως τώρα, αν και έτσι μόνο μπορεί να αποδίδεται η πρέπουσα αξία στην παιδεία, η οποία ορίζεται και με κοινωνικούς όρους. </a:t>
            </a:r>
          </a:p>
          <a:p>
            <a:endParaRPr lang="el-GR" dirty="0"/>
          </a:p>
        </p:txBody>
      </p:sp>
    </p:spTree>
    <p:extLst>
      <p:ext uri="{BB962C8B-B14F-4D97-AF65-F5344CB8AC3E}">
        <p14:creationId xmlns:p14="http://schemas.microsoft.com/office/powerpoint/2010/main" val="16927996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77500" lnSpcReduction="20000"/>
          </a:bodyPr>
          <a:lstStyle/>
          <a:p>
            <a:endParaRPr lang="el-GR" dirty="0"/>
          </a:p>
          <a:p>
            <a:r>
              <a:rPr lang="el-GR" sz="3900" dirty="0"/>
              <a:t>Ένα από τα ζητούμενα της εκπαίδευσης στη βαθμίδα του Λυκείου (είτε στα ΓΕ.Λ. είτε στα ΕΠΑ.Λ.) είναι η διαμόρφωση πολιτών που συνειδητά παράγουν, χρησιμοποιούν, αποτιμούν και απαιτούν γνώση. Ένα σημαντικό μέρος και η κρισιμότερη παράμετρος για την πλήρη ένταξη των μαθητών/-τριών μας σε αυτήν την Κοινότητα Μάθησης (περί τέτοιας πρόκειται) είναι η προώθηση της αυτενέργειας και της δημιουργικότητας στο ασφαλές μαθησιακό - διδακτικό πλαίσιο της τάξης, όπου η αποτίμηση και χρήση δεν πρέπει θεωρείται ότι έχουν οριστικές συνέπειες, αλλά αντίθετα ότι φέρουν παιδευτική αξία. </a:t>
            </a:r>
          </a:p>
          <a:p>
            <a:endParaRPr lang="el-GR" dirty="0"/>
          </a:p>
        </p:txBody>
      </p:sp>
    </p:spTree>
    <p:extLst>
      <p:ext uri="{BB962C8B-B14F-4D97-AF65-F5344CB8AC3E}">
        <p14:creationId xmlns:p14="http://schemas.microsoft.com/office/powerpoint/2010/main" val="245441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ΑΞΙΟΛΟΓΗΣΗ </a:t>
            </a:r>
            <a:r>
              <a:rPr lang="el-GR" dirty="0"/>
              <a:t>– Κλίμακα διαβαθμισμένων κριτηρίων: (α). ΟΜΑΔΑ ΜΑΘΗΤΩΝ/-ΤΡΙΩΝ </a:t>
            </a:r>
          </a:p>
        </p:txBody>
      </p:sp>
      <p:sp>
        <p:nvSpPr>
          <p:cNvPr id="3" name="Θέση περιεχομένου 2"/>
          <p:cNvSpPr>
            <a:spLocks noGrp="1"/>
          </p:cNvSpPr>
          <p:nvPr>
            <p:ph idx="1"/>
          </p:nvPr>
        </p:nvSpPr>
        <p:spPr/>
        <p:txBody>
          <a:bodyPr/>
          <a:lstStyle/>
          <a:p>
            <a:pPr marL="0" indent="0">
              <a:buNone/>
            </a:pPr>
            <a:r>
              <a:rPr lang="el-GR" b="1" dirty="0"/>
              <a:t>ΣΥΝΕΡΓΑΤΙΚΟΤΗΤΑ </a:t>
            </a:r>
            <a:r>
              <a:rPr lang="el-GR" dirty="0"/>
              <a:t>	</a:t>
            </a:r>
          </a:p>
          <a:p>
            <a:pPr marL="0" indent="0">
              <a:buNone/>
            </a:pPr>
            <a:r>
              <a:rPr lang="el-GR" b="1" dirty="0" smtClean="0"/>
              <a:t>1 Πώς </a:t>
            </a:r>
            <a:r>
              <a:rPr lang="el-GR" b="1" dirty="0"/>
              <a:t>συνεργάστηκαν </a:t>
            </a:r>
            <a:r>
              <a:rPr lang="el-GR" dirty="0"/>
              <a:t>	</a:t>
            </a:r>
          </a:p>
          <a:p>
            <a:pPr marL="0" indent="0">
              <a:buNone/>
            </a:pPr>
            <a:r>
              <a:rPr lang="el-GR" b="1" dirty="0" smtClean="0"/>
              <a:t>2 Ποιοι </a:t>
            </a:r>
            <a:r>
              <a:rPr lang="el-GR" b="1" dirty="0"/>
              <a:t>ακούστηκαν; </a:t>
            </a:r>
            <a:r>
              <a:rPr lang="el-GR" dirty="0"/>
              <a:t>	</a:t>
            </a:r>
            <a:endParaRPr lang="el-GR" dirty="0" smtClean="0"/>
          </a:p>
          <a:p>
            <a:pPr marL="0" indent="0">
              <a:buNone/>
            </a:pPr>
            <a:endParaRPr lang="el-GR" dirty="0" smtClean="0"/>
          </a:p>
          <a:p>
            <a:pPr marL="0" indent="0">
              <a:buNone/>
            </a:pPr>
            <a:r>
              <a:rPr lang="el-GR" b="1" dirty="0"/>
              <a:t>ΣΥΝΕΠΕΙΑ </a:t>
            </a:r>
            <a:r>
              <a:rPr lang="el-GR" dirty="0"/>
              <a:t>	</a:t>
            </a:r>
          </a:p>
          <a:p>
            <a:pPr marL="0" indent="0">
              <a:buNone/>
            </a:pPr>
            <a:r>
              <a:rPr lang="el-GR" b="1" dirty="0" smtClean="0"/>
              <a:t>3 Συνέβαλαν </a:t>
            </a:r>
            <a:r>
              <a:rPr lang="el-GR" b="1" dirty="0"/>
              <a:t>όλοι στον εμπλουτισμό της ομαδικής εργασίας; </a:t>
            </a:r>
            <a:r>
              <a:rPr lang="el-GR" dirty="0"/>
              <a:t>	</a:t>
            </a:r>
            <a:endParaRPr lang="el-GR" dirty="0" smtClean="0"/>
          </a:p>
          <a:p>
            <a:pPr marL="0" indent="0">
              <a:buNone/>
            </a:pPr>
            <a:r>
              <a:rPr lang="el-GR" b="1" dirty="0" smtClean="0"/>
              <a:t>4 Συνέπεια </a:t>
            </a:r>
            <a:r>
              <a:rPr lang="el-GR" b="1" dirty="0"/>
              <a:t>ως προς τις υποχρεώσεις τους στη συνεισφορά υλικών </a:t>
            </a:r>
            <a:r>
              <a:rPr lang="el-GR" dirty="0"/>
              <a:t>	</a:t>
            </a:r>
          </a:p>
          <a:p>
            <a:pPr marL="0" indent="0">
              <a:buNone/>
            </a:pPr>
            <a:r>
              <a:rPr lang="el-GR" b="1" dirty="0" smtClean="0"/>
              <a:t>5 Συστατικά </a:t>
            </a:r>
            <a:r>
              <a:rPr lang="el-GR" b="1" dirty="0"/>
              <a:t>στοιχεία της καταγραφής της έρευνας </a:t>
            </a:r>
            <a:r>
              <a:rPr lang="el-GR" dirty="0"/>
              <a:t>	</a:t>
            </a:r>
          </a:p>
          <a:p>
            <a:pPr marL="0" indent="0">
              <a:buNone/>
            </a:pPr>
            <a:endParaRPr lang="el-GR" dirty="0"/>
          </a:p>
          <a:p>
            <a:pPr marL="0" indent="0">
              <a:buNone/>
            </a:pPr>
            <a:endParaRPr lang="el-GR" dirty="0"/>
          </a:p>
          <a:p>
            <a:endParaRPr lang="el-GR" dirty="0"/>
          </a:p>
        </p:txBody>
      </p:sp>
    </p:spTree>
    <p:extLst>
      <p:ext uri="{BB962C8B-B14F-4D97-AF65-F5344CB8AC3E}">
        <p14:creationId xmlns:p14="http://schemas.microsoft.com/office/powerpoint/2010/main" val="41505711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pPr marL="0" indent="0">
              <a:buNone/>
            </a:pPr>
            <a:r>
              <a:rPr lang="el-GR" b="1" dirty="0"/>
              <a:t>ΠΕΡΙΕΧΟΜΕΝΟ </a:t>
            </a:r>
            <a:r>
              <a:rPr lang="el-GR" dirty="0"/>
              <a:t>	</a:t>
            </a:r>
          </a:p>
          <a:p>
            <a:r>
              <a:rPr lang="el-GR" b="1" dirty="0"/>
              <a:t>Ερευνητικό ερώτημα/σκοπός &amp; σύνδεσή του με το πλαίσιο </a:t>
            </a:r>
            <a:r>
              <a:rPr lang="el-GR" dirty="0"/>
              <a:t>	</a:t>
            </a:r>
          </a:p>
          <a:p>
            <a:r>
              <a:rPr lang="el-GR" b="1" dirty="0"/>
              <a:t>Βιβλιογραφικές αναφορές στο ερευνητικό ερώτημα </a:t>
            </a:r>
            <a:r>
              <a:rPr lang="el-GR" dirty="0"/>
              <a:t>	</a:t>
            </a:r>
          </a:p>
          <a:p>
            <a:r>
              <a:rPr lang="el-GR" b="1" dirty="0"/>
              <a:t>Περιγραφή των ερευνητικών διαδικασιών που ακολουθήθηκαν </a:t>
            </a:r>
            <a:r>
              <a:rPr lang="el-GR" dirty="0"/>
              <a:t>	</a:t>
            </a:r>
          </a:p>
          <a:p>
            <a:r>
              <a:rPr lang="el-GR" b="1" dirty="0"/>
              <a:t>Συμπεράσματα </a:t>
            </a:r>
            <a:r>
              <a:rPr lang="el-GR" dirty="0"/>
              <a:t>	</a:t>
            </a:r>
          </a:p>
          <a:p>
            <a:r>
              <a:rPr lang="el-GR" b="1" dirty="0"/>
              <a:t>Γενική εικόνα της παραδοτέας αναφοράς </a:t>
            </a:r>
            <a:r>
              <a:rPr lang="el-GR" dirty="0"/>
              <a:t>	</a:t>
            </a:r>
          </a:p>
          <a:p>
            <a:endParaRPr lang="el-GR" dirty="0"/>
          </a:p>
        </p:txBody>
      </p:sp>
    </p:spTree>
    <p:extLst>
      <p:ext uri="{BB962C8B-B14F-4D97-AF65-F5344CB8AC3E}">
        <p14:creationId xmlns:p14="http://schemas.microsoft.com/office/powerpoint/2010/main" val="1302334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Αποτίμηση των ΔΕ από έρευνα του ΙΕΠ:</a:t>
            </a:r>
            <a:endParaRPr lang="el-GR" b="1" dirty="0"/>
          </a:p>
        </p:txBody>
      </p:sp>
      <p:sp>
        <p:nvSpPr>
          <p:cNvPr id="3" name="Θέση περιεχομένου 2"/>
          <p:cNvSpPr>
            <a:spLocks noGrp="1"/>
          </p:cNvSpPr>
          <p:nvPr>
            <p:ph idx="1"/>
          </p:nvPr>
        </p:nvSpPr>
        <p:spPr>
          <a:xfrm>
            <a:off x="238539" y="1401417"/>
            <a:ext cx="11953461" cy="5327374"/>
          </a:xfrm>
        </p:spPr>
        <p:txBody>
          <a:bodyPr>
            <a:normAutofit/>
          </a:bodyPr>
          <a:lstStyle/>
          <a:p>
            <a:r>
              <a:rPr lang="el-GR" sz="3200" dirty="0" smtClean="0"/>
              <a:t>οι </a:t>
            </a:r>
            <a:r>
              <a:rPr lang="el-GR" sz="3200" dirty="0"/>
              <a:t>εκπαιδευτικοί συμμετείχαν σε υψηλά </a:t>
            </a:r>
            <a:r>
              <a:rPr lang="el-GR" sz="3200" dirty="0" smtClean="0"/>
              <a:t>ποσοστά,  </a:t>
            </a:r>
            <a:endParaRPr lang="el-GR" sz="3200" dirty="0"/>
          </a:p>
          <a:p>
            <a:r>
              <a:rPr lang="el-GR" sz="3200" dirty="0" smtClean="0"/>
              <a:t> </a:t>
            </a:r>
            <a:r>
              <a:rPr lang="el-GR" sz="3200" dirty="0"/>
              <a:t>στη συμμετοχή τους συνέβαλε και η πεποίθηση ότι μέσω </a:t>
            </a:r>
            <a:r>
              <a:rPr lang="el-GR" sz="3200" dirty="0" smtClean="0"/>
              <a:t>  </a:t>
            </a:r>
            <a:r>
              <a:rPr lang="el-GR" sz="3200" dirty="0"/>
              <a:t>των Δ.Ε. θα ικανοποιηθούν οι μαθητές και μαθήτριές τους, </a:t>
            </a:r>
          </a:p>
          <a:p>
            <a:r>
              <a:rPr lang="el-GR" sz="3200" dirty="0" smtClean="0"/>
              <a:t>συνεργάστηκαν </a:t>
            </a:r>
            <a:r>
              <a:rPr lang="el-GR" sz="3200" dirty="0"/>
              <a:t>μεταξύ </a:t>
            </a:r>
            <a:r>
              <a:rPr lang="el-GR" sz="3200" dirty="0" smtClean="0"/>
              <a:t>τους,  </a:t>
            </a:r>
            <a:endParaRPr lang="el-GR" sz="3200" dirty="0"/>
          </a:p>
          <a:p>
            <a:r>
              <a:rPr lang="el-GR" sz="3200" dirty="0" smtClean="0"/>
              <a:t>οι </a:t>
            </a:r>
            <a:r>
              <a:rPr lang="el-GR" sz="3200" dirty="0"/>
              <a:t>μαθητές και οι μαθήτριες, κατά την εκτίμηση των εκπαιδευτικών που υλοποίησαν ΔΕ, συμμετείχαν ενεργά, με αποτέλεσμα τη δημιουργία ενός πολύ αποδοτικού μαθησιακού κλίματος και, </a:t>
            </a:r>
          </a:p>
          <a:p>
            <a:r>
              <a:rPr lang="el-GR" sz="3200" dirty="0" smtClean="0"/>
              <a:t>διαπίστωσαν </a:t>
            </a:r>
            <a:r>
              <a:rPr lang="el-GR" sz="3200" dirty="0"/>
              <a:t>βελτίωση της ενεργού εμπλοκής των παιδιών με μαθησιακές </a:t>
            </a:r>
            <a:r>
              <a:rPr lang="el-GR" sz="3200" dirty="0" smtClean="0"/>
              <a:t>δυσκολίες.  </a:t>
            </a:r>
            <a:endParaRPr lang="el-GR" sz="3200" dirty="0"/>
          </a:p>
          <a:p>
            <a:endParaRPr lang="el-GR" dirty="0"/>
          </a:p>
        </p:txBody>
      </p:sp>
    </p:spTree>
    <p:extLst>
      <p:ext uri="{BB962C8B-B14F-4D97-AF65-F5344CB8AC3E}">
        <p14:creationId xmlns:p14="http://schemas.microsoft.com/office/powerpoint/2010/main" val="39314134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ΑΞΙΟΛΟΓΗΣΗ – Κλίμακα διαβαθμισμένων κριτηρίων: (β). ΑΤΟΜΙΚΗ ΕΡΓΑΣΙΑ </a:t>
            </a:r>
          </a:p>
        </p:txBody>
      </p:sp>
      <p:sp>
        <p:nvSpPr>
          <p:cNvPr id="3" name="Θέση περιεχομένου 2"/>
          <p:cNvSpPr>
            <a:spLocks noGrp="1"/>
          </p:cNvSpPr>
          <p:nvPr>
            <p:ph idx="1"/>
          </p:nvPr>
        </p:nvSpPr>
        <p:spPr/>
        <p:txBody>
          <a:bodyPr/>
          <a:lstStyle/>
          <a:p>
            <a:pPr marL="0" indent="0">
              <a:buNone/>
            </a:pPr>
            <a:r>
              <a:rPr lang="el-GR" b="1" dirty="0"/>
              <a:t>ΣΥΝΕΠΕΙΑ </a:t>
            </a:r>
            <a:r>
              <a:rPr lang="el-GR" dirty="0"/>
              <a:t>	</a:t>
            </a:r>
          </a:p>
          <a:p>
            <a:r>
              <a:rPr lang="el-GR" b="1" dirty="0"/>
              <a:t>Συμβολή στον εμπλουτισμό της εργασίας; </a:t>
            </a:r>
            <a:r>
              <a:rPr lang="el-GR" dirty="0"/>
              <a:t>	</a:t>
            </a:r>
          </a:p>
          <a:p>
            <a:r>
              <a:rPr lang="el-GR" b="1" dirty="0"/>
              <a:t>Συνέπεια στις υποχρεώσεις ως προς τη συνεισφορά υλικών; </a:t>
            </a:r>
            <a:r>
              <a:rPr lang="el-GR" dirty="0"/>
              <a:t>	</a:t>
            </a:r>
          </a:p>
          <a:p>
            <a:pPr marL="0" indent="0">
              <a:buNone/>
            </a:pPr>
            <a:r>
              <a:rPr lang="el-GR" b="1" dirty="0"/>
              <a:t>ΔΟΜΗ </a:t>
            </a:r>
            <a:r>
              <a:rPr lang="el-GR" dirty="0"/>
              <a:t>	</a:t>
            </a:r>
          </a:p>
          <a:p>
            <a:r>
              <a:rPr lang="el-GR" b="1" dirty="0"/>
              <a:t>Συστατικά στοιχεία της καταγραφής της έρευνας </a:t>
            </a:r>
            <a:r>
              <a:rPr lang="el-GR" dirty="0"/>
              <a:t>	</a:t>
            </a:r>
          </a:p>
          <a:p>
            <a:pPr marL="0" indent="0">
              <a:buNone/>
            </a:pPr>
            <a:r>
              <a:rPr lang="el-GR" b="1" dirty="0"/>
              <a:t>ΠΕΡΙΕΧΟΜΕΝΟ </a:t>
            </a:r>
            <a:r>
              <a:rPr lang="el-GR" dirty="0"/>
              <a:t>	</a:t>
            </a:r>
          </a:p>
          <a:p>
            <a:r>
              <a:rPr lang="el-GR" b="1" dirty="0"/>
              <a:t>4. </a:t>
            </a:r>
            <a:r>
              <a:rPr lang="el-GR" dirty="0"/>
              <a:t>	</a:t>
            </a:r>
            <a:r>
              <a:rPr lang="el-GR" b="1" dirty="0"/>
              <a:t>Ερευνητικό ερώτημα/σκοπός/σύνδεσή του με το πλαίσιο </a:t>
            </a:r>
            <a:r>
              <a:rPr lang="el-GR" dirty="0"/>
              <a:t>	</a:t>
            </a:r>
          </a:p>
          <a:p>
            <a:r>
              <a:rPr lang="el-GR" b="1" dirty="0"/>
              <a:t>5. </a:t>
            </a:r>
            <a:r>
              <a:rPr lang="el-GR" dirty="0"/>
              <a:t>	</a:t>
            </a:r>
            <a:r>
              <a:rPr lang="el-GR" b="1" dirty="0"/>
              <a:t>Βιβλιογραφικές αναφορές στο ερευνητικό ερώτημα </a:t>
            </a:r>
            <a:r>
              <a:rPr lang="el-GR" dirty="0"/>
              <a:t>	</a:t>
            </a:r>
          </a:p>
          <a:p>
            <a:endParaRPr lang="el-GR" dirty="0"/>
          </a:p>
        </p:txBody>
      </p:sp>
    </p:spTree>
    <p:extLst>
      <p:ext uri="{BB962C8B-B14F-4D97-AF65-F5344CB8AC3E}">
        <p14:creationId xmlns:p14="http://schemas.microsoft.com/office/powerpoint/2010/main" val="38800009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lstStyle/>
          <a:p>
            <a:r>
              <a:rPr lang="el-GR" b="1" dirty="0"/>
              <a:t>6. </a:t>
            </a:r>
            <a:r>
              <a:rPr lang="el-GR" dirty="0"/>
              <a:t>	</a:t>
            </a:r>
            <a:r>
              <a:rPr lang="el-GR" b="1" dirty="0"/>
              <a:t>Περιγραφή των ερευνητικών διαδικασιών που ακολουθήθηκαν </a:t>
            </a:r>
            <a:r>
              <a:rPr lang="el-GR" dirty="0"/>
              <a:t>	</a:t>
            </a:r>
          </a:p>
          <a:p>
            <a:r>
              <a:rPr lang="el-GR" b="1" dirty="0" smtClean="0"/>
              <a:t>7</a:t>
            </a:r>
            <a:r>
              <a:rPr lang="el-GR" b="1" dirty="0"/>
              <a:t>. </a:t>
            </a:r>
            <a:r>
              <a:rPr lang="el-GR" dirty="0"/>
              <a:t>	</a:t>
            </a:r>
            <a:r>
              <a:rPr lang="el-GR" b="1" dirty="0"/>
              <a:t>Συμπεράσματα </a:t>
            </a:r>
            <a:r>
              <a:rPr lang="el-GR" dirty="0"/>
              <a:t>	</a:t>
            </a:r>
          </a:p>
          <a:p>
            <a:r>
              <a:rPr lang="el-GR" b="1" dirty="0"/>
              <a:t>8. </a:t>
            </a:r>
            <a:r>
              <a:rPr lang="el-GR" dirty="0"/>
              <a:t>	</a:t>
            </a:r>
            <a:r>
              <a:rPr lang="el-GR" b="1" dirty="0"/>
              <a:t>Γενική εικόνα της παραδοτέας αναφοράς </a:t>
            </a:r>
            <a:r>
              <a:rPr lang="el-GR" dirty="0"/>
              <a:t>	</a:t>
            </a:r>
          </a:p>
          <a:p>
            <a:endParaRPr lang="el-GR" dirty="0"/>
          </a:p>
        </p:txBody>
      </p:sp>
    </p:spTree>
    <p:extLst>
      <p:ext uri="{BB962C8B-B14F-4D97-AF65-F5344CB8AC3E}">
        <p14:creationId xmlns:p14="http://schemas.microsoft.com/office/powerpoint/2010/main" val="29077391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Autofit/>
          </a:bodyPr>
          <a:lstStyle/>
          <a:p>
            <a:pPr algn="ctr"/>
            <a:r>
              <a:rPr lang="el-GR" sz="9600" b="1" dirty="0" smtClean="0"/>
              <a:t>ΕΥΧΑΡΙΣΤΟΥΜΕ ΓΙΑ ΤΗ ΣΥΜΜΕΤΟΧΗ ΣΑΣ!!!</a:t>
            </a:r>
            <a:endParaRPr lang="el-GR" sz="9600" b="1" dirty="0"/>
          </a:p>
        </p:txBody>
      </p:sp>
    </p:spTree>
    <p:extLst>
      <p:ext uri="{BB962C8B-B14F-4D97-AF65-F5344CB8AC3E}">
        <p14:creationId xmlns:p14="http://schemas.microsoft.com/office/powerpoint/2010/main" val="874629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Αρνητικές κρίσεις</a:t>
            </a:r>
            <a:endParaRPr lang="el-GR" b="1" dirty="0"/>
          </a:p>
        </p:txBody>
      </p:sp>
      <p:sp>
        <p:nvSpPr>
          <p:cNvPr id="3" name="Θέση περιεχομένου 2"/>
          <p:cNvSpPr>
            <a:spLocks noGrp="1"/>
          </p:cNvSpPr>
          <p:nvPr>
            <p:ph idx="1"/>
          </p:nvPr>
        </p:nvSpPr>
        <p:spPr/>
        <p:txBody>
          <a:bodyPr>
            <a:normAutofit/>
          </a:bodyPr>
          <a:lstStyle/>
          <a:p>
            <a:r>
              <a:rPr lang="el-GR" sz="4800" dirty="0" smtClean="0"/>
              <a:t>Η «τεχνική</a:t>
            </a:r>
            <a:r>
              <a:rPr lang="el-GR" sz="4800" dirty="0"/>
              <a:t>» πλευρά της περσινής διαδικασίας, </a:t>
            </a:r>
            <a:endParaRPr lang="el-GR" sz="4800" dirty="0" smtClean="0"/>
          </a:p>
          <a:p>
            <a:r>
              <a:rPr lang="el-GR" sz="4800" dirty="0" smtClean="0"/>
              <a:t>η </a:t>
            </a:r>
            <a:r>
              <a:rPr lang="el-GR" sz="4800" dirty="0"/>
              <a:t>«ανατροπή» του ημερήσιου ωρολογίου προγράμματος. </a:t>
            </a:r>
          </a:p>
        </p:txBody>
      </p:sp>
    </p:spTree>
    <p:extLst>
      <p:ext uri="{BB962C8B-B14F-4D97-AF65-F5344CB8AC3E}">
        <p14:creationId xmlns:p14="http://schemas.microsoft.com/office/powerpoint/2010/main" val="3238741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9539" y="-43415"/>
            <a:ext cx="10515600" cy="1325563"/>
          </a:xfrm>
        </p:spPr>
        <p:txBody>
          <a:bodyPr/>
          <a:lstStyle/>
          <a:p>
            <a:r>
              <a:rPr lang="el-GR" b="1" dirty="0" smtClean="0"/>
              <a:t>Προτάσεις Εκπαιδευτικών</a:t>
            </a:r>
            <a:endParaRPr lang="el-GR" b="1" dirty="0"/>
          </a:p>
        </p:txBody>
      </p:sp>
      <p:sp>
        <p:nvSpPr>
          <p:cNvPr id="3" name="Θέση περιεχομένου 2"/>
          <p:cNvSpPr>
            <a:spLocks noGrp="1"/>
          </p:cNvSpPr>
          <p:nvPr>
            <p:ph idx="1"/>
          </p:nvPr>
        </p:nvSpPr>
        <p:spPr>
          <a:xfrm>
            <a:off x="1" y="1282148"/>
            <a:ext cx="12192000" cy="5496339"/>
          </a:xfrm>
        </p:spPr>
        <p:txBody>
          <a:bodyPr>
            <a:normAutofit/>
          </a:bodyPr>
          <a:lstStyle/>
          <a:p>
            <a:r>
              <a:rPr lang="el-GR" sz="4000" dirty="0" smtClean="0"/>
              <a:t>βελτίωση </a:t>
            </a:r>
            <a:r>
              <a:rPr lang="el-GR" sz="4000" dirty="0"/>
              <a:t>των υποδομών, ιδίως σε ό,τι αφορά τις σχολικές βιβλιοθήκες και την πρόσβαση στις τεχνολογίες πληροφοριών και επικοινωνίας (ΤΠΕ), </a:t>
            </a:r>
          </a:p>
          <a:p>
            <a:r>
              <a:rPr lang="el-GR" sz="4000" dirty="0" smtClean="0"/>
              <a:t> </a:t>
            </a:r>
            <a:r>
              <a:rPr lang="el-GR" sz="4000" dirty="0"/>
              <a:t>επιπλέον υποστηρικτικό υλικό (γραφική ύλη κ.λπ.), </a:t>
            </a:r>
          </a:p>
          <a:p>
            <a:r>
              <a:rPr lang="el-GR" sz="4000" dirty="0" smtClean="0"/>
              <a:t> </a:t>
            </a:r>
            <a:r>
              <a:rPr lang="el-GR" sz="4000" dirty="0"/>
              <a:t>συστηματική και οργανωμένη επιμόρφωση των εκπαιδευτικών ως αναγκαία προϋπόθεση για την επιτυχή πραγμάτωση ενός τέτοιου έργου. </a:t>
            </a:r>
            <a:endParaRPr lang="el-GR" sz="4000" dirty="0" smtClean="0"/>
          </a:p>
          <a:p>
            <a:r>
              <a:rPr lang="el-GR" sz="4000" i="1" dirty="0" smtClean="0">
                <a:solidFill>
                  <a:srgbClr val="FF0000"/>
                </a:solidFill>
              </a:rPr>
              <a:t>Εθνικό </a:t>
            </a:r>
            <a:r>
              <a:rPr lang="el-GR" sz="4000" i="1" dirty="0">
                <a:solidFill>
                  <a:srgbClr val="FF0000"/>
                </a:solidFill>
              </a:rPr>
              <a:t>Σύστημα Διαρκούς </a:t>
            </a:r>
            <a:r>
              <a:rPr lang="el-GR" sz="4000" i="1" dirty="0" smtClean="0">
                <a:solidFill>
                  <a:srgbClr val="FF0000"/>
                </a:solidFill>
              </a:rPr>
              <a:t>Επιμόρφωσης Εκπαιδευτικών</a:t>
            </a:r>
            <a:r>
              <a:rPr lang="el-GR" sz="4000" dirty="0"/>
              <a:t>,</a:t>
            </a:r>
            <a:r>
              <a:rPr lang="el-GR" sz="4000" dirty="0" smtClean="0"/>
              <a:t> </a:t>
            </a:r>
            <a:endParaRPr lang="el-GR" sz="4000" dirty="0"/>
          </a:p>
          <a:p>
            <a:endParaRPr lang="el-GR" sz="4000" dirty="0"/>
          </a:p>
        </p:txBody>
      </p:sp>
    </p:spTree>
    <p:extLst>
      <p:ext uri="{BB962C8B-B14F-4D97-AF65-F5344CB8AC3E}">
        <p14:creationId xmlns:p14="http://schemas.microsoft.com/office/powerpoint/2010/main" val="4179634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tx2"/>
                </a:solidFill>
              </a:rPr>
              <a:t>Το παρόν κείμενο αποτελείται από δύο μέρη </a:t>
            </a:r>
          </a:p>
        </p:txBody>
      </p:sp>
      <p:sp>
        <p:nvSpPr>
          <p:cNvPr id="3" name="Θέση περιεχομένου 2"/>
          <p:cNvSpPr>
            <a:spLocks noGrp="1"/>
          </p:cNvSpPr>
          <p:nvPr>
            <p:ph idx="1"/>
          </p:nvPr>
        </p:nvSpPr>
        <p:spPr/>
        <p:txBody>
          <a:bodyPr/>
          <a:lstStyle/>
          <a:p>
            <a:r>
              <a:rPr lang="el-GR" dirty="0"/>
              <a:t>Στο </a:t>
            </a:r>
            <a:r>
              <a:rPr lang="el-GR" i="1" dirty="0"/>
              <a:t>πρώτο </a:t>
            </a:r>
            <a:r>
              <a:rPr lang="el-GR" dirty="0"/>
              <a:t>μέρος επιχειρείται η εννοιολογική προσέγγιση της δημιουργικότητας ως βασικού συστατικού στοιχείου της Δημιουργικής Εργασίας και αναλύονται τα βασικά χαρακτηριστικά της. </a:t>
            </a:r>
            <a:endParaRPr lang="el-GR" dirty="0" smtClean="0"/>
          </a:p>
          <a:p>
            <a:r>
              <a:rPr lang="el-GR" dirty="0"/>
              <a:t>Στο </a:t>
            </a:r>
            <a:r>
              <a:rPr lang="el-GR" i="1" dirty="0"/>
              <a:t>δεύτερο </a:t>
            </a:r>
            <a:r>
              <a:rPr lang="el-GR" dirty="0"/>
              <a:t>μέρος ο προβληματισμός μεταφέρεται στο χώρο του Λυκείου και εξετάζονται οι όροι, οι προϋποθέσεις, τα αναμενόμενα αποτελέσματα από την ένταξη του θεσμού στο σχολικό πρόγραμμα του Λυκείου και τα σχετικά με την αξιολόγηση των Δημιουργικών Εργασιών. </a:t>
            </a:r>
          </a:p>
        </p:txBody>
      </p:sp>
    </p:spTree>
    <p:extLst>
      <p:ext uri="{BB962C8B-B14F-4D97-AF65-F5344CB8AC3E}">
        <p14:creationId xmlns:p14="http://schemas.microsoft.com/office/powerpoint/2010/main" val="36258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b="1" dirty="0" smtClean="0"/>
              <a:t>Μέρος πρώτο: Η έννοια της δημιουργικότητας και η δημιουργική εργασία </a:t>
            </a:r>
            <a:endParaRPr lang="el-GR" dirty="0"/>
          </a:p>
        </p:txBody>
      </p:sp>
      <p:sp>
        <p:nvSpPr>
          <p:cNvPr id="3" name="Υπότιτλος 2"/>
          <p:cNvSpPr>
            <a:spLocks noGrp="1"/>
          </p:cNvSpPr>
          <p:nvPr>
            <p:ph type="subTitle" idx="1"/>
          </p:nvPr>
        </p:nvSpPr>
        <p:spPr/>
        <p:txBody>
          <a:bodyPr/>
          <a:lstStyle/>
          <a:p>
            <a:r>
              <a:rPr lang="el-GR" dirty="0" smtClean="0"/>
              <a:t> </a:t>
            </a:r>
            <a:endParaRPr lang="el-GR" dirty="0"/>
          </a:p>
        </p:txBody>
      </p:sp>
    </p:spTree>
    <p:extLst>
      <p:ext uri="{BB962C8B-B14F-4D97-AF65-F5344CB8AC3E}">
        <p14:creationId xmlns:p14="http://schemas.microsoft.com/office/powerpoint/2010/main" val="211639459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3254</Words>
  <Application>Microsoft Office PowerPoint</Application>
  <PresentationFormat>Ευρεία οθόνη</PresentationFormat>
  <Paragraphs>195</Paragraphs>
  <Slides>52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52</vt:i4>
      </vt:variant>
    </vt:vector>
  </HeadingPairs>
  <TitlesOfParts>
    <vt:vector size="56" baseType="lpstr">
      <vt:lpstr>Arial</vt:lpstr>
      <vt:lpstr>Calibri</vt:lpstr>
      <vt:lpstr>Calibri Light</vt:lpstr>
      <vt:lpstr>Θέμα του Office</vt:lpstr>
      <vt:lpstr>  Η Δημιουργική Εργασία στο Λύκειο  Σημειώσεις για ένα πλαίσιο επιμόρφωσης ΕΝΟΤΗΤΑ 1 ΘΕΩΡΗΤΙΚΟ ΜΕΡΟΣ </vt:lpstr>
      <vt:lpstr>  Πρόλογος </vt:lpstr>
      <vt:lpstr>Μας ενδιαφέρει κυρίως το παιδαγωγικό υπόβαθρο που στηρίζει τη Δημιουργική Εργασία και οι κοινωνικές αναφορές και προεκτάσεις του: </vt:lpstr>
      <vt:lpstr>Εισαγωγή /Ιστορικό των ΔΕ</vt:lpstr>
      <vt:lpstr>Αποτίμηση των ΔΕ από έρευνα του ΙΕΠ:</vt:lpstr>
      <vt:lpstr>Αρνητικές κρίσεις</vt:lpstr>
      <vt:lpstr>Προτάσεις Εκπαιδευτικών</vt:lpstr>
      <vt:lpstr>Το παρόν κείμενο αποτελείται από δύο μέρη </vt:lpstr>
      <vt:lpstr>Μέρος πρώτο: Η έννοια της δημιουργικότητας και η δημιουργική εργασία </vt:lpstr>
      <vt:lpstr>Ποια είναι τα γνωρίσματα μιας δημιουργικής δραστηριότητας; </vt:lpstr>
      <vt:lpstr>Κριτήρια για τον ορισμό της δημιουργικότητας </vt:lpstr>
      <vt:lpstr>Gardner 1996 ( πολλαπλή ευφυΐα)</vt:lpstr>
      <vt:lpstr>Εκτός κειμένου του ΙΕΠ πληροφορίες (από τη Βικιπαίδεια)</vt:lpstr>
      <vt:lpstr>Glâveanu (2010) </vt:lpstr>
      <vt:lpstr>Jackson και Messick (1965), </vt:lpstr>
      <vt:lpstr>Amabile (1996: 15) </vt:lpstr>
      <vt:lpstr>Παρουσίαση του PowerPoint</vt:lpstr>
      <vt:lpstr>Μέρος Δεύτερο: Η Δημιουργική Εργασία στο Λύκειο </vt:lpstr>
      <vt:lpstr> 1. Αρχές και σκοποί της εκπαίδευσης και ο ρόλος της Δημιουργικής Εργασίας  </vt:lpstr>
      <vt:lpstr>Παρουσίαση του PowerPoint</vt:lpstr>
      <vt:lpstr>Παρουσίαση του PowerPoint</vt:lpstr>
      <vt:lpstr>η ένταξή των ΔΕ στο σχολικό πρόγραμμα μπορεί να συμβάλει: </vt:lpstr>
      <vt:lpstr> 2. Δημιουργική εργασία, ισότητα και κοινωνική δικαιοσύνη  </vt:lpstr>
      <vt:lpstr>ΔΕ και αριστεία  </vt:lpstr>
      <vt:lpstr> 3. Βασικά χαρακτηριστικά και διαδικασίες της Δ Ε   </vt:lpstr>
      <vt:lpstr>Παρουσίαση του PowerPoint</vt:lpstr>
      <vt:lpstr>Η ανάπτυξη της φαντασίας είναι παιδαγωγικά σημαντική </vt:lpstr>
      <vt:lpstr>Amabile 1996:  Προαγωγή Δημιουργικότητας</vt:lpstr>
      <vt:lpstr>Parnes και Brunelle (1967) </vt:lpstr>
      <vt:lpstr>Παιδαγωγικές τεχνικές  για την προαγωγή της δημιουργικότητας   </vt:lpstr>
      <vt:lpstr>Glâveanu (2010) </vt:lpstr>
      <vt:lpstr> 4. Ο ρόλος των εκπαιδευτικών και άλλων παραγόντων της εκπαιδευτικής κοινότητας  </vt:lpstr>
      <vt:lpstr>Mayesky (1998: 8). </vt:lpstr>
      <vt:lpstr>Παρουσίαση του PowerPoint</vt:lpstr>
      <vt:lpstr>Κριτήρια διάγνωσης παιδιών με ξεχωριστές δημιουργικές ικανότητες, το δημιουργικό παιδί: </vt:lpstr>
      <vt:lpstr>5. Αξιολόγηση της Δημιουργικής Εργασίας </vt:lpstr>
      <vt:lpstr>Γενικά </vt:lpstr>
      <vt:lpstr>Παρουσίαση του PowerPoint</vt:lpstr>
      <vt:lpstr>Η αξιολόγηση, ως μέρος της διδακτικής μεθοδολογίας :</vt:lpstr>
      <vt:lpstr>Παρουσίαση του PowerPoint</vt:lpstr>
      <vt:lpstr>Η ΒΑΘΜΟΛΟΓΙΑ</vt:lpstr>
      <vt:lpstr>Η Κλίμακα Διαβαθμισμένων Κριτηρίων </vt:lpstr>
      <vt:lpstr>Παρουσίαση του PowerPoint</vt:lpstr>
      <vt:lpstr>Σε ό,τι αφορά τον/τη διδάσκοντα/-ουσα: </vt:lpstr>
      <vt:lpstr>Παρουσίαση του PowerPoint</vt:lpstr>
      <vt:lpstr>Για το περιεχόμενο των κριτηρίων: </vt:lpstr>
      <vt:lpstr>Παρουσίαση του PowerPoint</vt:lpstr>
      <vt:lpstr>ΑΞΙΟΛΟΓΗΣΗ – Κλίμακα διαβαθμισμένων κριτηρίων: (α). ΟΜΑΔΑ ΜΑΘΗΤΩΝ/-ΤΡΙΩΝ </vt:lpstr>
      <vt:lpstr>Παρουσίαση του PowerPoint</vt:lpstr>
      <vt:lpstr>ΑΞΙΟΛΟΓΗΣΗ – Κλίμακα διαβαθμισμένων κριτηρίων: (β). ΑΤΟΜΙΚΗ ΕΡΓΑΣΙΑ </vt:lpstr>
      <vt:lpstr>Παρουσίαση του PowerPoint</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Δημιουργική Εργασία στο Λύκειο  Σημειώσεις για ένα πλαίσιο επιμόρφωσης</dc:title>
  <dc:creator>Costas Kafetzopoulos</dc:creator>
  <cp:lastModifiedBy>Costas Kafetzopoulos</cp:lastModifiedBy>
  <cp:revision>9</cp:revision>
  <dcterms:created xsi:type="dcterms:W3CDTF">2017-08-30T18:31:42Z</dcterms:created>
  <dcterms:modified xsi:type="dcterms:W3CDTF">2017-09-11T13:13:09Z</dcterms:modified>
</cp:coreProperties>
</file>